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0" r:id="rId4"/>
    <p:sldMasterId id="2147483791" r:id="rId5"/>
    <p:sldMasterId id="2147483792" r:id="rId6"/>
    <p:sldMasterId id="2147483793" r:id="rId7"/>
    <p:sldMasterId id="214748379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Lst>
  <p:sldSz cy="5143500" cx="9144000"/>
  <p:notesSz cx="6858000" cy="9144000"/>
  <p:embeddedFontLst>
    <p:embeddedFont>
      <p:font typeface="Anton"/>
      <p:regular r:id="rId45"/>
    </p:embeddedFont>
    <p:embeddedFont>
      <p:font typeface="Helvetica Neue Light"/>
      <p:regular r:id="rId46"/>
      <p:bold r:id="rId47"/>
      <p:italic r:id="rId48"/>
      <p:boldItalic r:id="rId49"/>
    </p:embeddedFont>
    <p:embeddedFont>
      <p:font typeface="DM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font" Target="fonts/HelveticaNeueLight-regular.fntdata"/><Relationship Id="rId45" Type="http://schemas.openxmlformats.org/officeDocument/2006/relationships/font" Target="fonts/Anto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0b44b0da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0b44b0d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7e5223bb3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127e5223bb3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27e5223bb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127e5223bb3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267f3579e2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267f3579e2_0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4d1b9823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2f4d1b9823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f4d1b9823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f4d1b9823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f4d1b9823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f4d1b9823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f4d1b9823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2f4d1b98232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f4d1b9823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2f4d1b98232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f4d1b9823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f4d1b9823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f4d1b9823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f4d1b98232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67f357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1267f3579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f4d1b9823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2f4d1b98232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f4d1b9823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f4d1b9823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f4d1b9823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2f4d1b98232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f4d1b9823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2f4d1b98232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f4d1b9823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2f4d1b98232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Te recomiendo profundizar más sobre esta parte de fileSystem. Si bien los elementos síncronos y de callbacks existen y son utilizados, éstas serán las que utilizarán para su desafío entregable y para las clases más adelante. Si sientes que te está tomando mucho tiempo el desarrollo de los primeros dos (síncronos y callbacks), entonces te recomiendo no profundizar tanto en ellos y concentrarte más aquí.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f4d1b9823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2f4d1b98232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f4d1b9823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2f4d1b98232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f4d1b9823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f4d1b98232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f4d1b9823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f4d1b9823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f4d1b9823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2f4d1b98232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f4d1b9823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2f4d1b98232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f4d1b9823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2f4d1b98232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f4d1b98232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f4d1b98232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f4d1b98232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f4d1b9823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f4d1b9823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f4d1b982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267f3579e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1267f3579e2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67f3579e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1267f3579e2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67f3579e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267f3579e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67f3579e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267f3579e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NOTA: se recomienda que utilices el método Hmac de Crypto (como se sugiere en el código que se te proporcionó). Te recomendamos no utilizar demasiado tiempo en explicar el funcionamiento interno de crypto (porque es muy complejo), sólo muéstrales el código que implica hashear y comparar una contraseña. Si haces esto, no tendrás apuros de tiempo.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287c5a2e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287c5a2e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19.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0.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1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1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1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1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34" name="Shape 334"/>
        <p:cNvGrpSpPr/>
        <p:nvPr/>
      </p:nvGrpSpPr>
      <p:grpSpPr>
        <a:xfrm>
          <a:off x="0" y="0"/>
          <a:ext cx="0" cy="0"/>
          <a:chOff x="0" y="0"/>
          <a:chExt cx="0" cy="0"/>
        </a:xfrm>
      </p:grpSpPr>
      <p:pic>
        <p:nvPicPr>
          <p:cNvPr id="335" name="Google Shape;335;p10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336" name="Shape 336"/>
        <p:cNvGrpSpPr/>
        <p:nvPr/>
      </p:nvGrpSpPr>
      <p:grpSpPr>
        <a:xfrm>
          <a:off x="0" y="0"/>
          <a:ext cx="0" cy="0"/>
          <a:chOff x="0" y="0"/>
          <a:chExt cx="0" cy="0"/>
        </a:xfrm>
      </p:grpSpPr>
      <p:pic>
        <p:nvPicPr>
          <p:cNvPr id="337" name="Google Shape;337;p10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10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10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341" name="Shape 341"/>
        <p:cNvGrpSpPr/>
        <p:nvPr/>
      </p:nvGrpSpPr>
      <p:grpSpPr>
        <a:xfrm>
          <a:off x="0" y="0"/>
          <a:ext cx="0" cy="0"/>
          <a:chOff x="0" y="0"/>
          <a:chExt cx="0" cy="0"/>
        </a:xfrm>
      </p:grpSpPr>
      <p:pic>
        <p:nvPicPr>
          <p:cNvPr id="342" name="Google Shape;342;p10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343" name="Shape 343"/>
        <p:cNvGrpSpPr/>
        <p:nvPr/>
      </p:nvGrpSpPr>
      <p:grpSpPr>
        <a:xfrm>
          <a:off x="0" y="0"/>
          <a:ext cx="0" cy="0"/>
          <a:chOff x="0" y="0"/>
          <a:chExt cx="0" cy="0"/>
        </a:xfrm>
      </p:grpSpPr>
      <p:pic>
        <p:nvPicPr>
          <p:cNvPr id="344" name="Google Shape;344;p10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345" name="Shape 345"/>
        <p:cNvGrpSpPr/>
        <p:nvPr/>
      </p:nvGrpSpPr>
      <p:grpSpPr>
        <a:xfrm>
          <a:off x="0" y="0"/>
          <a:ext cx="0" cy="0"/>
          <a:chOff x="0" y="0"/>
          <a:chExt cx="0" cy="0"/>
        </a:xfrm>
      </p:grpSpPr>
      <p:pic>
        <p:nvPicPr>
          <p:cNvPr id="346" name="Google Shape;346;p10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47" name="Shape 347"/>
        <p:cNvGrpSpPr/>
        <p:nvPr/>
      </p:nvGrpSpPr>
      <p:grpSpPr>
        <a:xfrm>
          <a:off x="0" y="0"/>
          <a:ext cx="0" cy="0"/>
          <a:chOff x="0" y="0"/>
          <a:chExt cx="0" cy="0"/>
        </a:xfrm>
      </p:grpSpPr>
      <p:pic>
        <p:nvPicPr>
          <p:cNvPr id="348" name="Google Shape;348;p11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349" name="Shape 349"/>
        <p:cNvGrpSpPr/>
        <p:nvPr/>
      </p:nvGrpSpPr>
      <p:grpSpPr>
        <a:xfrm>
          <a:off x="0" y="0"/>
          <a:ext cx="0" cy="0"/>
          <a:chOff x="0" y="0"/>
          <a:chExt cx="0" cy="0"/>
        </a:xfrm>
      </p:grpSpPr>
      <p:sp>
        <p:nvSpPr>
          <p:cNvPr id="350" name="Google Shape;350;p1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51" name="Google Shape;351;p11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52" name="Google Shape;352;p11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353" name="Shape 353"/>
        <p:cNvGrpSpPr/>
        <p:nvPr/>
      </p:nvGrpSpPr>
      <p:grpSpPr>
        <a:xfrm>
          <a:off x="0" y="0"/>
          <a:ext cx="0" cy="0"/>
          <a:chOff x="0" y="0"/>
          <a:chExt cx="0" cy="0"/>
        </a:xfrm>
      </p:grpSpPr>
      <p:sp>
        <p:nvSpPr>
          <p:cNvPr id="354" name="Google Shape;354;p11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1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356" name="Shape 356"/>
        <p:cNvGrpSpPr/>
        <p:nvPr/>
      </p:nvGrpSpPr>
      <p:grpSpPr>
        <a:xfrm>
          <a:off x="0" y="0"/>
          <a:ext cx="0" cy="0"/>
          <a:chOff x="0" y="0"/>
          <a:chExt cx="0" cy="0"/>
        </a:xfrm>
      </p:grpSpPr>
      <p:sp>
        <p:nvSpPr>
          <p:cNvPr id="357" name="Google Shape;357;p11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1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360" name="Shape 360"/>
        <p:cNvGrpSpPr/>
        <p:nvPr/>
      </p:nvGrpSpPr>
      <p:grpSpPr>
        <a:xfrm>
          <a:off x="0" y="0"/>
          <a:ext cx="0" cy="0"/>
          <a:chOff x="0" y="0"/>
          <a:chExt cx="0" cy="0"/>
        </a:xfrm>
      </p:grpSpPr>
      <p:pic>
        <p:nvPicPr>
          <p:cNvPr id="361" name="Google Shape;361;p115"/>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362" name="Shape 362"/>
        <p:cNvGrpSpPr/>
        <p:nvPr/>
      </p:nvGrpSpPr>
      <p:grpSpPr>
        <a:xfrm>
          <a:off x="0" y="0"/>
          <a:ext cx="0" cy="0"/>
          <a:chOff x="0" y="0"/>
          <a:chExt cx="0" cy="0"/>
        </a:xfrm>
      </p:grpSpPr>
      <p:sp>
        <p:nvSpPr>
          <p:cNvPr id="363" name="Google Shape;363;p11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364" name="Shape 364"/>
        <p:cNvGrpSpPr/>
        <p:nvPr/>
      </p:nvGrpSpPr>
      <p:grpSpPr>
        <a:xfrm>
          <a:off x="0" y="0"/>
          <a:ext cx="0" cy="0"/>
          <a:chOff x="0" y="0"/>
          <a:chExt cx="0" cy="0"/>
        </a:xfrm>
      </p:grpSpPr>
      <p:sp>
        <p:nvSpPr>
          <p:cNvPr id="365" name="Google Shape;365;p117"/>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11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67" name="Google Shape;367;p117"/>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 name="Google Shape;368;p117"/>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69" name="Google Shape;369;p117"/>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0" name="Google Shape;370;p117"/>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1" name="Google Shape;371;p117"/>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72" name="Google Shape;372;p117"/>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373" name="Google Shape;373;p117"/>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4" name="Google Shape;374;p117"/>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p117"/>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6" name="Google Shape;376;p117"/>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7" name="Google Shape;377;p117"/>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8" name="Google Shape;378;p117"/>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79" name="Google Shape;379;p117"/>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380" name="Google Shape;380;p117"/>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1" name="Google Shape;381;p117"/>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117"/>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3" name="Google Shape;383;p117"/>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4" name="Google Shape;384;p117"/>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5" name="Google Shape;385;p117"/>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86" name="Google Shape;386;p117"/>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87" name="Google Shape;387;p117"/>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118"/>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390" name="Shape 390"/>
        <p:cNvGrpSpPr/>
        <p:nvPr/>
      </p:nvGrpSpPr>
      <p:grpSpPr>
        <a:xfrm>
          <a:off x="0" y="0"/>
          <a:ext cx="0" cy="0"/>
          <a:chOff x="0" y="0"/>
          <a:chExt cx="0" cy="0"/>
        </a:xfrm>
      </p:grpSpPr>
      <p:sp>
        <p:nvSpPr>
          <p:cNvPr id="391" name="Google Shape;391;p119"/>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392" name="Shape 392"/>
        <p:cNvGrpSpPr/>
        <p:nvPr/>
      </p:nvGrpSpPr>
      <p:grpSpPr>
        <a:xfrm>
          <a:off x="0" y="0"/>
          <a:ext cx="0" cy="0"/>
          <a:chOff x="0" y="0"/>
          <a:chExt cx="0" cy="0"/>
        </a:xfrm>
      </p:grpSpPr>
      <p:sp>
        <p:nvSpPr>
          <p:cNvPr id="393" name="Google Shape;393;p120"/>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394" name="Shape 394"/>
        <p:cNvGrpSpPr/>
        <p:nvPr/>
      </p:nvGrpSpPr>
      <p:grpSpPr>
        <a:xfrm>
          <a:off x="0" y="0"/>
          <a:ext cx="0" cy="0"/>
          <a:chOff x="0" y="0"/>
          <a:chExt cx="0" cy="0"/>
        </a:xfrm>
      </p:grpSpPr>
      <p:sp>
        <p:nvSpPr>
          <p:cNvPr id="395" name="Google Shape;395;p12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396" name="Shape 396"/>
        <p:cNvGrpSpPr/>
        <p:nvPr/>
      </p:nvGrpSpPr>
      <p:grpSpPr>
        <a:xfrm>
          <a:off x="0" y="0"/>
          <a:ext cx="0" cy="0"/>
          <a:chOff x="0" y="0"/>
          <a:chExt cx="0" cy="0"/>
        </a:xfrm>
      </p:grpSpPr>
      <p:pic>
        <p:nvPicPr>
          <p:cNvPr id="397" name="Google Shape;397;p1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98" name="Google Shape;398;p122"/>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9" name="Google Shape;399;p122"/>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400" name="Shape 400"/>
        <p:cNvGrpSpPr/>
        <p:nvPr/>
      </p:nvGrpSpPr>
      <p:grpSpPr>
        <a:xfrm>
          <a:off x="0" y="0"/>
          <a:ext cx="0" cy="0"/>
          <a:chOff x="0" y="0"/>
          <a:chExt cx="0" cy="0"/>
        </a:xfrm>
      </p:grpSpPr>
      <p:pic>
        <p:nvPicPr>
          <p:cNvPr id="401" name="Google Shape;401;p123"/>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02" name="Google Shape;402;p123"/>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3" name="Google Shape;403;p123"/>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404" name="Shape 404"/>
        <p:cNvGrpSpPr/>
        <p:nvPr/>
      </p:nvGrpSpPr>
      <p:grpSpPr>
        <a:xfrm>
          <a:off x="0" y="0"/>
          <a:ext cx="0" cy="0"/>
          <a:chOff x="0" y="0"/>
          <a:chExt cx="0" cy="0"/>
        </a:xfrm>
      </p:grpSpPr>
      <p:sp>
        <p:nvSpPr>
          <p:cNvPr id="405" name="Google Shape;405;p124"/>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125"/>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408" name="Shape 408"/>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409" name="Shape 409"/>
        <p:cNvGrpSpPr/>
        <p:nvPr/>
      </p:nvGrpSpPr>
      <p:grpSpPr>
        <a:xfrm>
          <a:off x="0" y="0"/>
          <a:ext cx="0" cy="0"/>
          <a:chOff x="0" y="0"/>
          <a:chExt cx="0" cy="0"/>
        </a:xfrm>
      </p:grpSpPr>
      <p:pic>
        <p:nvPicPr>
          <p:cNvPr id="410" name="Google Shape;410;p127"/>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411" name="Shape 411"/>
        <p:cNvGrpSpPr/>
        <p:nvPr/>
      </p:nvGrpSpPr>
      <p:grpSpPr>
        <a:xfrm>
          <a:off x="0" y="0"/>
          <a:ext cx="0" cy="0"/>
          <a:chOff x="0" y="0"/>
          <a:chExt cx="0" cy="0"/>
        </a:xfrm>
      </p:grpSpPr>
      <p:sp>
        <p:nvSpPr>
          <p:cNvPr id="412" name="Google Shape;412;p1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13" name="Google Shape;413;p1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4" name="Google Shape;414;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15" name="Shape 415"/>
        <p:cNvGrpSpPr/>
        <p:nvPr/>
      </p:nvGrpSpPr>
      <p:grpSpPr>
        <a:xfrm>
          <a:off x="0" y="0"/>
          <a:ext cx="0" cy="0"/>
          <a:chOff x="0" y="0"/>
          <a:chExt cx="0" cy="0"/>
        </a:xfrm>
      </p:grpSpPr>
      <p:sp>
        <p:nvSpPr>
          <p:cNvPr id="416" name="Google Shape;416;p1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17" name="Google Shape;417;p1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8" name="Google Shape;418;p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19" name="Shape 419"/>
        <p:cNvGrpSpPr/>
        <p:nvPr/>
      </p:nvGrpSpPr>
      <p:grpSpPr>
        <a:xfrm>
          <a:off x="0" y="0"/>
          <a:ext cx="0" cy="0"/>
          <a:chOff x="0" y="0"/>
          <a:chExt cx="0" cy="0"/>
        </a:xfrm>
      </p:grpSpPr>
      <p:pic>
        <p:nvPicPr>
          <p:cNvPr id="420" name="Google Shape;420;p13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21" name="Shape 421"/>
        <p:cNvGrpSpPr/>
        <p:nvPr/>
      </p:nvGrpSpPr>
      <p:grpSpPr>
        <a:xfrm>
          <a:off x="0" y="0"/>
          <a:ext cx="0" cy="0"/>
          <a:chOff x="0" y="0"/>
          <a:chExt cx="0" cy="0"/>
        </a:xfrm>
      </p:grpSpPr>
      <p:pic>
        <p:nvPicPr>
          <p:cNvPr id="422" name="Google Shape;422;p1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423" name="Shape 423"/>
        <p:cNvGrpSpPr/>
        <p:nvPr/>
      </p:nvGrpSpPr>
      <p:grpSpPr>
        <a:xfrm>
          <a:off x="0" y="0"/>
          <a:ext cx="0" cy="0"/>
          <a:chOff x="0" y="0"/>
          <a:chExt cx="0" cy="0"/>
        </a:xfrm>
      </p:grpSpPr>
      <p:pic>
        <p:nvPicPr>
          <p:cNvPr id="424" name="Google Shape;424;p1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25" name="Shape 425"/>
        <p:cNvGrpSpPr/>
        <p:nvPr/>
      </p:nvGrpSpPr>
      <p:grpSpPr>
        <a:xfrm>
          <a:off x="0" y="0"/>
          <a:ext cx="0" cy="0"/>
          <a:chOff x="0" y="0"/>
          <a:chExt cx="0" cy="0"/>
        </a:xfrm>
      </p:grpSpPr>
      <p:pic>
        <p:nvPicPr>
          <p:cNvPr id="426" name="Google Shape;426;p13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27" name="Shape 427"/>
        <p:cNvGrpSpPr/>
        <p:nvPr/>
      </p:nvGrpSpPr>
      <p:grpSpPr>
        <a:xfrm>
          <a:off x="0" y="0"/>
          <a:ext cx="0" cy="0"/>
          <a:chOff x="0" y="0"/>
          <a:chExt cx="0" cy="0"/>
        </a:xfrm>
      </p:grpSpPr>
      <p:pic>
        <p:nvPicPr>
          <p:cNvPr id="428" name="Google Shape;428;p1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id="430" name="Google Shape;430;p1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431" name="Shape 431"/>
        <p:cNvGrpSpPr/>
        <p:nvPr/>
      </p:nvGrpSpPr>
      <p:grpSpPr>
        <a:xfrm>
          <a:off x="0" y="0"/>
          <a:ext cx="0" cy="0"/>
          <a:chOff x="0" y="0"/>
          <a:chExt cx="0" cy="0"/>
        </a:xfrm>
      </p:grpSpPr>
      <p:pic>
        <p:nvPicPr>
          <p:cNvPr id="432" name="Google Shape;432;p1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33" name="Shape 433"/>
        <p:cNvGrpSpPr/>
        <p:nvPr/>
      </p:nvGrpSpPr>
      <p:grpSpPr>
        <a:xfrm>
          <a:off x="0" y="0"/>
          <a:ext cx="0" cy="0"/>
          <a:chOff x="0" y="0"/>
          <a:chExt cx="0" cy="0"/>
        </a:xfrm>
      </p:grpSpPr>
      <p:pic>
        <p:nvPicPr>
          <p:cNvPr id="434" name="Google Shape;434;p1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435" name="Shape 435"/>
        <p:cNvGrpSpPr/>
        <p:nvPr/>
      </p:nvGrpSpPr>
      <p:grpSpPr>
        <a:xfrm>
          <a:off x="0" y="0"/>
          <a:ext cx="0" cy="0"/>
          <a:chOff x="0" y="0"/>
          <a:chExt cx="0" cy="0"/>
        </a:xfrm>
      </p:grpSpPr>
      <p:pic>
        <p:nvPicPr>
          <p:cNvPr id="436" name="Google Shape;436;p1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437" name="Shape 437"/>
        <p:cNvGrpSpPr/>
        <p:nvPr/>
      </p:nvGrpSpPr>
      <p:grpSpPr>
        <a:xfrm>
          <a:off x="0" y="0"/>
          <a:ext cx="0" cy="0"/>
          <a:chOff x="0" y="0"/>
          <a:chExt cx="0" cy="0"/>
        </a:xfrm>
      </p:grpSpPr>
      <p:sp>
        <p:nvSpPr>
          <p:cNvPr id="438" name="Google Shape;438;p13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13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id="441" name="Google Shape;441;p14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442" name="Shape 442"/>
        <p:cNvGrpSpPr/>
        <p:nvPr/>
      </p:nvGrpSpPr>
      <p:grpSpPr>
        <a:xfrm>
          <a:off x="0" y="0"/>
          <a:ext cx="0" cy="0"/>
          <a:chOff x="0" y="0"/>
          <a:chExt cx="0" cy="0"/>
        </a:xfrm>
      </p:grpSpPr>
      <p:pic>
        <p:nvPicPr>
          <p:cNvPr id="443" name="Google Shape;443;p1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444" name="Shape 444"/>
        <p:cNvGrpSpPr/>
        <p:nvPr/>
      </p:nvGrpSpPr>
      <p:grpSpPr>
        <a:xfrm>
          <a:off x="0" y="0"/>
          <a:ext cx="0" cy="0"/>
          <a:chOff x="0" y="0"/>
          <a:chExt cx="0" cy="0"/>
        </a:xfrm>
      </p:grpSpPr>
      <p:pic>
        <p:nvPicPr>
          <p:cNvPr id="445" name="Google Shape;445;p1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446" name="Shape 446"/>
        <p:cNvGrpSpPr/>
        <p:nvPr/>
      </p:nvGrpSpPr>
      <p:grpSpPr>
        <a:xfrm>
          <a:off x="0" y="0"/>
          <a:ext cx="0" cy="0"/>
          <a:chOff x="0" y="0"/>
          <a:chExt cx="0" cy="0"/>
        </a:xfrm>
      </p:grpSpPr>
      <p:pic>
        <p:nvPicPr>
          <p:cNvPr id="447" name="Google Shape;447;p1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448" name="Shape 448"/>
        <p:cNvGrpSpPr/>
        <p:nvPr/>
      </p:nvGrpSpPr>
      <p:grpSpPr>
        <a:xfrm>
          <a:off x="0" y="0"/>
          <a:ext cx="0" cy="0"/>
          <a:chOff x="0" y="0"/>
          <a:chExt cx="0" cy="0"/>
        </a:xfrm>
      </p:grpSpPr>
      <p:sp>
        <p:nvSpPr>
          <p:cNvPr id="449" name="Google Shape;449;p1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50" name="Google Shape;450;p14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51" name="Google Shape;451;p14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452" name="Shape 452"/>
        <p:cNvGrpSpPr/>
        <p:nvPr/>
      </p:nvGrpSpPr>
      <p:grpSpPr>
        <a:xfrm>
          <a:off x="0" y="0"/>
          <a:ext cx="0" cy="0"/>
          <a:chOff x="0" y="0"/>
          <a:chExt cx="0" cy="0"/>
        </a:xfrm>
      </p:grpSpPr>
      <p:sp>
        <p:nvSpPr>
          <p:cNvPr id="453" name="Google Shape;453;p1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4" name="Google Shape;454;p1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455" name="Shape 455"/>
        <p:cNvGrpSpPr/>
        <p:nvPr/>
      </p:nvGrpSpPr>
      <p:grpSpPr>
        <a:xfrm>
          <a:off x="0" y="0"/>
          <a:ext cx="0" cy="0"/>
          <a:chOff x="0" y="0"/>
          <a:chExt cx="0" cy="0"/>
        </a:xfrm>
      </p:grpSpPr>
      <p:sp>
        <p:nvSpPr>
          <p:cNvPr id="456" name="Google Shape;456;p14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1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1">
  <p:cSld name="TITLE_3">
    <p:spTree>
      <p:nvGrpSpPr>
        <p:cNvPr id="458" name="Shape 458"/>
        <p:cNvGrpSpPr/>
        <p:nvPr/>
      </p:nvGrpSpPr>
      <p:grpSpPr>
        <a:xfrm>
          <a:off x="0" y="0"/>
          <a:ext cx="0" cy="0"/>
          <a:chOff x="0" y="0"/>
          <a:chExt cx="0" cy="0"/>
        </a:xfrm>
      </p:grpSpPr>
      <p:sp>
        <p:nvSpPr>
          <p:cNvPr id="459" name="Google Shape;459;p1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60" name="Google Shape;460;p1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61" name="Google Shape;461;p14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7"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8" name="Shape 248"/>
        <p:cNvGrpSpPr/>
        <p:nvPr/>
      </p:nvGrpSpPr>
      <p:grpSpPr>
        <a:xfrm>
          <a:off x="0" y="0"/>
          <a:ext cx="0" cy="0"/>
          <a:chOff x="0" y="0"/>
          <a:chExt cx="0" cy="0"/>
        </a:xfrm>
      </p:grpSpPr>
      <p:sp>
        <p:nvSpPr>
          <p:cNvPr id="249" name="Google Shape;249;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0" name="Google Shape;250;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56" name="Shape 256"/>
        <p:cNvGrpSpPr/>
        <p:nvPr/>
      </p:nvGrpSpPr>
      <p:grpSpPr>
        <a:xfrm>
          <a:off x="0" y="0"/>
          <a:ext cx="0" cy="0"/>
          <a:chOff x="0" y="0"/>
          <a:chExt cx="0" cy="0"/>
        </a:xfrm>
      </p:grpSpPr>
      <p:pic>
        <p:nvPicPr>
          <p:cNvPr id="257" name="Google Shape;257;p7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58" name="Shape 258"/>
        <p:cNvGrpSpPr/>
        <p:nvPr/>
      </p:nvGrpSpPr>
      <p:grpSpPr>
        <a:xfrm>
          <a:off x="0" y="0"/>
          <a:ext cx="0" cy="0"/>
          <a:chOff x="0" y="0"/>
          <a:chExt cx="0" cy="0"/>
        </a:xfrm>
      </p:grpSpPr>
      <p:pic>
        <p:nvPicPr>
          <p:cNvPr id="259" name="Google Shape;259;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261" name="Shape 261"/>
        <p:cNvGrpSpPr/>
        <p:nvPr/>
      </p:nvGrpSpPr>
      <p:grpSpPr>
        <a:xfrm>
          <a:off x="0" y="0"/>
          <a:ext cx="0" cy="0"/>
          <a:chOff x="0" y="0"/>
          <a:chExt cx="0" cy="0"/>
        </a:xfrm>
      </p:grpSpPr>
      <p:pic>
        <p:nvPicPr>
          <p:cNvPr id="262" name="Google Shape;262;p82"/>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8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265" name="Shape 265"/>
        <p:cNvGrpSpPr/>
        <p:nvPr/>
      </p:nvGrpSpPr>
      <p:grpSpPr>
        <a:xfrm>
          <a:off x="0" y="0"/>
          <a:ext cx="0" cy="0"/>
          <a:chOff x="0" y="0"/>
          <a:chExt cx="0" cy="0"/>
        </a:xfrm>
      </p:grpSpPr>
      <p:sp>
        <p:nvSpPr>
          <p:cNvPr id="266" name="Google Shape;266;p84"/>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8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68" name="Google Shape;268;p8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 name="Google Shape;269;p84"/>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0" name="Google Shape;270;p84"/>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1" name="Google Shape;271;p84"/>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2" name="Google Shape;272;p84"/>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73" name="Google Shape;273;p84"/>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274" name="Google Shape;274;p84"/>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5" name="Google Shape;275;p8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8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7" name="Google Shape;277;p8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8" name="Google Shape;278;p8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9" name="Google Shape;279;p8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80" name="Google Shape;280;p84"/>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281" name="Google Shape;281;p8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2" name="Google Shape;282;p8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 name="Google Shape;283;p8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84" name="Google Shape;284;p8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85" name="Google Shape;285;p8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86" name="Google Shape;286;p8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87" name="Google Shape;287;p84"/>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288" name="Google Shape;288;p8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85"/>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291" name="Shape 291"/>
        <p:cNvGrpSpPr/>
        <p:nvPr/>
      </p:nvGrpSpPr>
      <p:grpSpPr>
        <a:xfrm>
          <a:off x="0" y="0"/>
          <a:ext cx="0" cy="0"/>
          <a:chOff x="0" y="0"/>
          <a:chExt cx="0" cy="0"/>
        </a:xfrm>
      </p:grpSpPr>
      <p:sp>
        <p:nvSpPr>
          <p:cNvPr id="292" name="Google Shape;292;p8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8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295" name="Shape 295"/>
        <p:cNvGrpSpPr/>
        <p:nvPr/>
      </p:nvGrpSpPr>
      <p:grpSpPr>
        <a:xfrm>
          <a:off x="0" y="0"/>
          <a:ext cx="0" cy="0"/>
          <a:chOff x="0" y="0"/>
          <a:chExt cx="0" cy="0"/>
        </a:xfrm>
      </p:grpSpPr>
      <p:sp>
        <p:nvSpPr>
          <p:cNvPr id="296" name="Google Shape;296;p8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297" name="Shape 297"/>
        <p:cNvGrpSpPr/>
        <p:nvPr/>
      </p:nvGrpSpPr>
      <p:grpSpPr>
        <a:xfrm>
          <a:off x="0" y="0"/>
          <a:ext cx="0" cy="0"/>
          <a:chOff x="0" y="0"/>
          <a:chExt cx="0" cy="0"/>
        </a:xfrm>
      </p:grpSpPr>
      <p:pic>
        <p:nvPicPr>
          <p:cNvPr id="298" name="Google Shape;298;p8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99" name="Google Shape;299;p89"/>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0" name="Google Shape;300;p89"/>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301" name="Shape 301"/>
        <p:cNvGrpSpPr/>
        <p:nvPr/>
      </p:nvGrpSpPr>
      <p:grpSpPr>
        <a:xfrm>
          <a:off x="0" y="0"/>
          <a:ext cx="0" cy="0"/>
          <a:chOff x="0" y="0"/>
          <a:chExt cx="0" cy="0"/>
        </a:xfrm>
      </p:grpSpPr>
      <p:pic>
        <p:nvPicPr>
          <p:cNvPr id="302" name="Google Shape;302;p9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03" name="Google Shape;303;p90"/>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4" name="Google Shape;304;p90"/>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305" name="Shape 305"/>
        <p:cNvGrpSpPr/>
        <p:nvPr/>
      </p:nvGrpSpPr>
      <p:grpSpPr>
        <a:xfrm>
          <a:off x="0" y="0"/>
          <a:ext cx="0" cy="0"/>
          <a:chOff x="0" y="0"/>
          <a:chExt cx="0" cy="0"/>
        </a:xfrm>
      </p:grpSpPr>
      <p:sp>
        <p:nvSpPr>
          <p:cNvPr id="306" name="Google Shape;306;p9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307" name="Shape 307"/>
        <p:cNvGrpSpPr/>
        <p:nvPr/>
      </p:nvGrpSpPr>
      <p:grpSpPr>
        <a:xfrm>
          <a:off x="0" y="0"/>
          <a:ext cx="0" cy="0"/>
          <a:chOff x="0" y="0"/>
          <a:chExt cx="0" cy="0"/>
        </a:xfrm>
      </p:grpSpPr>
      <p:sp>
        <p:nvSpPr>
          <p:cNvPr id="308" name="Google Shape;308;p9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309" name="Shape 30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10" name="Shape 310"/>
        <p:cNvGrpSpPr/>
        <p:nvPr/>
      </p:nvGrpSpPr>
      <p:grpSpPr>
        <a:xfrm>
          <a:off x="0" y="0"/>
          <a:ext cx="0" cy="0"/>
          <a:chOff x="0" y="0"/>
          <a:chExt cx="0" cy="0"/>
        </a:xfrm>
      </p:grpSpPr>
      <p:pic>
        <p:nvPicPr>
          <p:cNvPr id="311" name="Google Shape;311;p9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312" name="Shape 312"/>
        <p:cNvGrpSpPr/>
        <p:nvPr/>
      </p:nvGrpSpPr>
      <p:grpSpPr>
        <a:xfrm>
          <a:off x="0" y="0"/>
          <a:ext cx="0" cy="0"/>
          <a:chOff x="0" y="0"/>
          <a:chExt cx="0" cy="0"/>
        </a:xfrm>
      </p:grpSpPr>
      <p:sp>
        <p:nvSpPr>
          <p:cNvPr id="313" name="Google Shape;313;p9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4" name="Google Shape;314;p9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5" name="Google Shape;315;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316" name="Shape 316"/>
        <p:cNvGrpSpPr/>
        <p:nvPr/>
      </p:nvGrpSpPr>
      <p:grpSpPr>
        <a:xfrm>
          <a:off x="0" y="0"/>
          <a:ext cx="0" cy="0"/>
          <a:chOff x="0" y="0"/>
          <a:chExt cx="0" cy="0"/>
        </a:xfrm>
      </p:grpSpPr>
      <p:sp>
        <p:nvSpPr>
          <p:cNvPr id="317" name="Google Shape;317;p9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8" name="Google Shape;318;p9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9" name="Google Shape;319;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20" name="Shape 320"/>
        <p:cNvGrpSpPr/>
        <p:nvPr/>
      </p:nvGrpSpPr>
      <p:grpSpPr>
        <a:xfrm>
          <a:off x="0" y="0"/>
          <a:ext cx="0" cy="0"/>
          <a:chOff x="0" y="0"/>
          <a:chExt cx="0" cy="0"/>
        </a:xfrm>
      </p:grpSpPr>
      <p:pic>
        <p:nvPicPr>
          <p:cNvPr id="321" name="Google Shape;321;p9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22" name="Shape 322"/>
        <p:cNvGrpSpPr/>
        <p:nvPr/>
      </p:nvGrpSpPr>
      <p:grpSpPr>
        <a:xfrm>
          <a:off x="0" y="0"/>
          <a:ext cx="0" cy="0"/>
          <a:chOff x="0" y="0"/>
          <a:chExt cx="0" cy="0"/>
        </a:xfrm>
      </p:grpSpPr>
      <p:pic>
        <p:nvPicPr>
          <p:cNvPr id="323" name="Google Shape;323;p9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4" name="Shape 324"/>
        <p:cNvGrpSpPr/>
        <p:nvPr/>
      </p:nvGrpSpPr>
      <p:grpSpPr>
        <a:xfrm>
          <a:off x="0" y="0"/>
          <a:ext cx="0" cy="0"/>
          <a:chOff x="0" y="0"/>
          <a:chExt cx="0" cy="0"/>
        </a:xfrm>
      </p:grpSpPr>
      <p:pic>
        <p:nvPicPr>
          <p:cNvPr id="325" name="Google Shape;325;p9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26" name="Shape 326"/>
        <p:cNvGrpSpPr/>
        <p:nvPr/>
      </p:nvGrpSpPr>
      <p:grpSpPr>
        <a:xfrm>
          <a:off x="0" y="0"/>
          <a:ext cx="0" cy="0"/>
          <a:chOff x="0" y="0"/>
          <a:chExt cx="0" cy="0"/>
        </a:xfrm>
      </p:grpSpPr>
      <p:pic>
        <p:nvPicPr>
          <p:cNvPr id="327" name="Google Shape;327;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28" name="Shape 328"/>
        <p:cNvGrpSpPr/>
        <p:nvPr/>
      </p:nvGrpSpPr>
      <p:grpSpPr>
        <a:xfrm>
          <a:off x="0" y="0"/>
          <a:ext cx="0" cy="0"/>
          <a:chOff x="0" y="0"/>
          <a:chExt cx="0" cy="0"/>
        </a:xfrm>
      </p:grpSpPr>
      <p:pic>
        <p:nvPicPr>
          <p:cNvPr id="329" name="Google Shape;329;p1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330" name="Shape 330"/>
        <p:cNvGrpSpPr/>
        <p:nvPr/>
      </p:nvGrpSpPr>
      <p:grpSpPr>
        <a:xfrm>
          <a:off x="0" y="0"/>
          <a:ext cx="0" cy="0"/>
          <a:chOff x="0" y="0"/>
          <a:chExt cx="0" cy="0"/>
        </a:xfrm>
      </p:grpSpPr>
      <p:pic>
        <p:nvPicPr>
          <p:cNvPr id="331" name="Google Shape;331;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32" name="Shape 332"/>
        <p:cNvGrpSpPr/>
        <p:nvPr/>
      </p:nvGrpSpPr>
      <p:grpSpPr>
        <a:xfrm>
          <a:off x="0" y="0"/>
          <a:ext cx="0" cy="0"/>
          <a:chOff x="0" y="0"/>
          <a:chExt cx="0" cy="0"/>
        </a:xfrm>
      </p:grpSpPr>
      <p:pic>
        <p:nvPicPr>
          <p:cNvPr id="333" name="Google Shape;333;p10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3.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theme" Target="../theme/theme6.xml"/><Relationship Id="rId14"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31" Type="http://schemas.openxmlformats.org/officeDocument/2006/relationships/slideLayout" Target="../slideLayouts/slideLayout108.xml"/><Relationship Id="rId30" Type="http://schemas.openxmlformats.org/officeDocument/2006/relationships/slideLayout" Target="../slideLayouts/slideLayout107.xml"/><Relationship Id="rId33" Type="http://schemas.openxmlformats.org/officeDocument/2006/relationships/theme" Target="../theme/theme2.xml"/><Relationship Id="rId32" Type="http://schemas.openxmlformats.org/officeDocument/2006/relationships/slideLayout" Target="../slideLayouts/slideLayout109.xml"/><Relationship Id="rId20" Type="http://schemas.openxmlformats.org/officeDocument/2006/relationships/slideLayout" Target="../slideLayouts/slideLayout97.xml"/><Relationship Id="rId22" Type="http://schemas.openxmlformats.org/officeDocument/2006/relationships/slideLayout" Target="../slideLayouts/slideLayout99.xml"/><Relationship Id="rId21" Type="http://schemas.openxmlformats.org/officeDocument/2006/relationships/slideLayout" Target="../slideLayouts/slideLayout98.xml"/><Relationship Id="rId24" Type="http://schemas.openxmlformats.org/officeDocument/2006/relationships/slideLayout" Target="../slideLayouts/slideLayout101.xml"/><Relationship Id="rId23" Type="http://schemas.openxmlformats.org/officeDocument/2006/relationships/slideLayout" Target="../slideLayouts/slideLayout100.xml"/><Relationship Id="rId26" Type="http://schemas.openxmlformats.org/officeDocument/2006/relationships/slideLayout" Target="../slideLayouts/slideLayout103.xml"/><Relationship Id="rId25" Type="http://schemas.openxmlformats.org/officeDocument/2006/relationships/slideLayout" Target="../slideLayouts/slideLayout102.xml"/><Relationship Id="rId28" Type="http://schemas.openxmlformats.org/officeDocument/2006/relationships/slideLayout" Target="../slideLayouts/slideLayout105.xml"/><Relationship Id="rId27" Type="http://schemas.openxmlformats.org/officeDocument/2006/relationships/slideLayout" Target="../slideLayouts/slideLayout104.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19" Type="http://schemas.openxmlformats.org/officeDocument/2006/relationships/slideLayout" Target="../slideLayouts/slideLayout96.xml"/><Relationship Id="rId18"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slideLayout" Target="../slideLayouts/slideLayout116.xml"/><Relationship Id="rId8" Type="http://schemas.openxmlformats.org/officeDocument/2006/relationships/slideLayout" Target="../slideLayouts/slideLayout117.xml"/><Relationship Id="rId31" Type="http://schemas.openxmlformats.org/officeDocument/2006/relationships/slideLayout" Target="../slideLayouts/slideLayout140.xml"/><Relationship Id="rId30" Type="http://schemas.openxmlformats.org/officeDocument/2006/relationships/slideLayout" Target="../slideLayouts/slideLayout139.xml"/><Relationship Id="rId33" Type="http://schemas.openxmlformats.org/officeDocument/2006/relationships/slideLayout" Target="../slideLayouts/slideLayout142.xml"/><Relationship Id="rId32" Type="http://schemas.openxmlformats.org/officeDocument/2006/relationships/slideLayout" Target="../slideLayouts/slideLayout141.xml"/><Relationship Id="rId34" Type="http://schemas.openxmlformats.org/officeDocument/2006/relationships/theme" Target="../theme/theme4.xml"/><Relationship Id="rId20" Type="http://schemas.openxmlformats.org/officeDocument/2006/relationships/slideLayout" Target="../slideLayouts/slideLayout129.xml"/><Relationship Id="rId22" Type="http://schemas.openxmlformats.org/officeDocument/2006/relationships/slideLayout" Target="../slideLayouts/slideLayout131.xml"/><Relationship Id="rId21" Type="http://schemas.openxmlformats.org/officeDocument/2006/relationships/slideLayout" Target="../slideLayouts/slideLayout130.xml"/><Relationship Id="rId24" Type="http://schemas.openxmlformats.org/officeDocument/2006/relationships/slideLayout" Target="../slideLayouts/slideLayout133.xml"/><Relationship Id="rId23" Type="http://schemas.openxmlformats.org/officeDocument/2006/relationships/slideLayout" Target="../slideLayouts/slideLayout132.xml"/><Relationship Id="rId26" Type="http://schemas.openxmlformats.org/officeDocument/2006/relationships/slideLayout" Target="../slideLayouts/slideLayout135.xml"/><Relationship Id="rId25" Type="http://schemas.openxmlformats.org/officeDocument/2006/relationships/slideLayout" Target="../slideLayouts/slideLayout134.xml"/><Relationship Id="rId28" Type="http://schemas.openxmlformats.org/officeDocument/2006/relationships/slideLayout" Target="../slideLayouts/slideLayout137.xml"/><Relationship Id="rId27" Type="http://schemas.openxmlformats.org/officeDocument/2006/relationships/slideLayout" Target="../slideLayouts/slideLayout136.xml"/><Relationship Id="rId29" Type="http://schemas.openxmlformats.org/officeDocument/2006/relationships/slideLayout" Target="../slideLayouts/slideLayout138.xml"/><Relationship Id="rId11" Type="http://schemas.openxmlformats.org/officeDocument/2006/relationships/slideLayout" Target="../slideLayouts/slideLayout120.xml"/><Relationship Id="rId10" Type="http://schemas.openxmlformats.org/officeDocument/2006/relationships/slideLayout" Target="../slideLayouts/slideLayout119.xml"/><Relationship Id="rId13" Type="http://schemas.openxmlformats.org/officeDocument/2006/relationships/slideLayout" Target="../slideLayouts/slideLayout122.xml"/><Relationship Id="rId12" Type="http://schemas.openxmlformats.org/officeDocument/2006/relationships/slideLayout" Target="../slideLayouts/slideLayout121.xml"/><Relationship Id="rId15" Type="http://schemas.openxmlformats.org/officeDocument/2006/relationships/slideLayout" Target="../slideLayouts/slideLayout124.xml"/><Relationship Id="rId14" Type="http://schemas.openxmlformats.org/officeDocument/2006/relationships/slideLayout" Target="../slideLayouts/slideLayout123.xml"/><Relationship Id="rId17" Type="http://schemas.openxmlformats.org/officeDocument/2006/relationships/slideLayout" Target="../slideLayouts/slideLayout126.xml"/><Relationship Id="rId16" Type="http://schemas.openxmlformats.org/officeDocument/2006/relationships/slideLayout" Target="../slideLayouts/slideLayout125.xml"/><Relationship Id="rId19" Type="http://schemas.openxmlformats.org/officeDocument/2006/relationships/slideLayout" Target="../slideLayouts/slideLayout128.xml"/><Relationship Id="rId18"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8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0.xml"/><Relationship Id="rId3" Type="http://schemas.openxmlformats.org/officeDocument/2006/relationships/image" Target="../media/image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1.xml"/><Relationship Id="rId3" Type="http://schemas.openxmlformats.org/officeDocument/2006/relationships/image" Target="../media/image84.png"/><Relationship Id="rId4" Type="http://schemas.openxmlformats.org/officeDocument/2006/relationships/image" Target="../media/image19.png"/><Relationship Id="rId5"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4.xml"/><Relationship Id="rId3" Type="http://schemas.openxmlformats.org/officeDocument/2006/relationships/image" Target="../media/image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 Id="rId3" Type="http://schemas.openxmlformats.org/officeDocument/2006/relationships/image" Target="../media/image1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7.xml"/><Relationship Id="rId3"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8.xml"/><Relationship Id="rId3" Type="http://schemas.openxmlformats.org/officeDocument/2006/relationships/image" Target="../media/image9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0.xml"/><Relationship Id="rId3"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1.xml"/><Relationship Id="rId3" Type="http://schemas.openxmlformats.org/officeDocument/2006/relationships/image" Target="../media/image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2.xml"/><Relationship Id="rId3"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 Id="rId3" Type="http://schemas.openxmlformats.org/officeDocument/2006/relationships/image" Target="../media/image84.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5.xml"/><Relationship Id="rId3" Type="http://schemas.openxmlformats.org/officeDocument/2006/relationships/image" Target="../media/image95.png"/><Relationship Id="rId4" Type="http://schemas.openxmlformats.org/officeDocument/2006/relationships/image" Target="../media/image104.png"/><Relationship Id="rId5" Type="http://schemas.openxmlformats.org/officeDocument/2006/relationships/image" Target="../media/image101.png"/><Relationship Id="rId6" Type="http://schemas.openxmlformats.org/officeDocument/2006/relationships/image" Target="../media/image106.png"/><Relationship Id="rId7" Type="http://schemas.openxmlformats.org/officeDocument/2006/relationships/image" Target="../media/image10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7.xml"/><Relationship Id="rId3"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xml"/><Relationship Id="rId3"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 Id="rId3" Type="http://schemas.openxmlformats.org/officeDocument/2006/relationships/image" Target="../media/image8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0.xml"/><Relationship Id="rId3" Type="http://schemas.openxmlformats.org/officeDocument/2006/relationships/image" Target="../media/image84.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1.xml"/><Relationship Id="rId3" Type="http://schemas.openxmlformats.org/officeDocument/2006/relationships/image" Target="../media/image84.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2.xml"/><Relationship Id="rId3" Type="http://schemas.openxmlformats.org/officeDocument/2006/relationships/image" Target="../media/image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3.xml"/><Relationship Id="rId3" Type="http://schemas.openxmlformats.org/officeDocument/2006/relationships/image" Target="../media/image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5.xml"/><Relationship Id="rId3" Type="http://schemas.openxmlformats.org/officeDocument/2006/relationships/image" Target="../media/image1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xml"/><Relationship Id="rId3"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xml"/><Relationship Id="rId3"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xml"/><Relationship Id="rId3" Type="http://schemas.openxmlformats.org/officeDocument/2006/relationships/image" Target="../media/image8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7.xml"/><Relationship Id="rId3"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 Id="rId3"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9.xml"/><Relationship Id="rId3"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4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467" name="Google Shape;467;p148"/>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468" name="Google Shape;468;p148"/>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pSp>
        <p:nvGrpSpPr>
          <p:cNvPr id="563" name="Google Shape;563;p157"/>
          <p:cNvGrpSpPr/>
          <p:nvPr/>
        </p:nvGrpSpPr>
        <p:grpSpPr>
          <a:xfrm>
            <a:off x="4202556" y="994173"/>
            <a:ext cx="738900" cy="738900"/>
            <a:chOff x="974706" y="2467173"/>
            <a:chExt cx="738900" cy="738900"/>
          </a:xfrm>
        </p:grpSpPr>
        <p:sp>
          <p:nvSpPr>
            <p:cNvPr id="564" name="Google Shape;564;p15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5" name="Google Shape;565;p15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66" name="Google Shape;566;p157"/>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Calculadora de edad</a:t>
            </a:r>
            <a:endParaRPr b="1" i="0" sz="4000" u="none" cap="none" strike="noStrike">
              <a:solidFill>
                <a:schemeClr val="dk1"/>
              </a:solidFill>
              <a:highlight>
                <a:srgbClr val="EAFF6A"/>
              </a:highlight>
              <a:latin typeface="DM Sans"/>
              <a:ea typeface="DM Sans"/>
              <a:cs typeface="DM Sans"/>
              <a:sym typeface="DM Sans"/>
            </a:endParaRPr>
          </a:p>
        </p:txBody>
      </p:sp>
      <p:sp>
        <p:nvSpPr>
          <p:cNvPr id="567" name="Google Shape;567;p157"/>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a:t>
            </a:r>
            <a:endParaRPr b="1" i="0" sz="2000" u="none" cap="none" strike="noStrike">
              <a:solidFill>
                <a:srgbClr val="83AEFB"/>
              </a:solidFill>
              <a:latin typeface="DM Sans"/>
              <a:ea typeface="DM Sans"/>
              <a:cs typeface="DM Sans"/>
              <a:sym typeface="DM Sans"/>
            </a:endParaRPr>
          </a:p>
        </p:txBody>
      </p:sp>
      <p:sp>
        <p:nvSpPr>
          <p:cNvPr id="568" name="Google Shape;568;p157"/>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Realizando un programa que dependa de módulos externos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pSp>
        <p:nvGrpSpPr>
          <p:cNvPr id="573" name="Google Shape;573;p158"/>
          <p:cNvGrpSpPr/>
          <p:nvPr/>
        </p:nvGrpSpPr>
        <p:grpSpPr>
          <a:xfrm>
            <a:off x="457347" y="468298"/>
            <a:ext cx="431074" cy="431074"/>
            <a:chOff x="974706" y="2467173"/>
            <a:chExt cx="738900" cy="738900"/>
          </a:xfrm>
        </p:grpSpPr>
        <p:sp>
          <p:nvSpPr>
            <p:cNvPr id="574" name="Google Shape;574;p15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5" name="Google Shape;575;p15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76" name="Google Shape;576;p158"/>
          <p:cNvSpPr txBox="1"/>
          <p:nvPr/>
        </p:nvSpPr>
        <p:spPr>
          <a:xfrm>
            <a:off x="457350" y="899375"/>
            <a:ext cx="6520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Calculadora de edad</a:t>
            </a:r>
            <a:endParaRPr b="1" i="0" sz="4000" u="none" cap="none" strike="noStrike">
              <a:solidFill>
                <a:schemeClr val="dk1"/>
              </a:solidFill>
              <a:latin typeface="DM Sans"/>
              <a:ea typeface="DM Sans"/>
              <a:cs typeface="DM Sans"/>
              <a:sym typeface="DM Sans"/>
            </a:endParaRPr>
          </a:p>
        </p:txBody>
      </p:sp>
      <p:pic>
        <p:nvPicPr>
          <p:cNvPr id="577" name="Google Shape;577;p15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78" name="Google Shape;578;p158"/>
          <p:cNvSpPr txBox="1"/>
          <p:nvPr/>
        </p:nvSpPr>
        <p:spPr>
          <a:xfrm>
            <a:off x="495825" y="1625275"/>
            <a:ext cx="51717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Realizar un programa que utilice la</a:t>
            </a:r>
            <a:r>
              <a:rPr b="1" lang="es" sz="1350">
                <a:latin typeface="DM Sans"/>
                <a:ea typeface="DM Sans"/>
                <a:cs typeface="DM Sans"/>
                <a:sym typeface="DM Sans"/>
              </a:rPr>
              <a:t> </a:t>
            </a:r>
            <a:r>
              <a:rPr lang="es" sz="1350">
                <a:latin typeface="DM Sans"/>
                <a:ea typeface="DM Sans"/>
                <a:cs typeface="DM Sans"/>
                <a:sym typeface="DM Sans"/>
              </a:rPr>
              <a:t> dependencia </a:t>
            </a:r>
            <a:r>
              <a:rPr b="1" lang="es" sz="1350">
                <a:latin typeface="DM Sans"/>
                <a:ea typeface="DM Sans"/>
                <a:cs typeface="DM Sans"/>
                <a:sym typeface="DM Sans"/>
              </a:rPr>
              <a:t>momentjs</a:t>
            </a:r>
            <a:r>
              <a:rPr lang="es" sz="1350">
                <a:latin typeface="DM Sans"/>
                <a:ea typeface="DM Sans"/>
                <a:cs typeface="DM Sans"/>
                <a:sym typeface="DM Sans"/>
              </a:rPr>
              <a:t>  (deberá instalarse por npm install).</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Debe contar con una variable que almacene la fecha actual (utilizar moment())</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Debe contar con una variable que almacene sólo la fecha de tu nacimiento (utilizar moment).</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Validar con un if que la variable contenga una fecha válida (utilizar el método isValid());</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Finalmente, mostrar por consola cuántos </a:t>
            </a:r>
            <a:r>
              <a:rPr lang="es" sz="1350" u="sng">
                <a:latin typeface="DM Sans"/>
                <a:ea typeface="DM Sans"/>
                <a:cs typeface="DM Sans"/>
                <a:sym typeface="DM Sans"/>
              </a:rPr>
              <a:t>días</a:t>
            </a:r>
            <a:r>
              <a:rPr lang="es" sz="1350">
                <a:latin typeface="DM Sans"/>
                <a:ea typeface="DM Sans"/>
                <a:cs typeface="DM Sans"/>
                <a:sym typeface="DM Sans"/>
              </a:rPr>
              <a:t> han pasado desde que naciste hasta el día de hoy. (utilizar el método diff()</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Extra: Cambia tu moment a la versión 1.6.0, al no ser la misma versión mayor, nota el cambio al correr el programa.</a:t>
            </a:r>
            <a:endParaRPr sz="1350">
              <a:latin typeface="DM Sans"/>
              <a:ea typeface="DM Sans"/>
              <a:cs typeface="DM Sans"/>
              <a:sym typeface="DM Sans"/>
            </a:endParaRPr>
          </a:p>
        </p:txBody>
      </p:sp>
      <p:sp>
        <p:nvSpPr>
          <p:cNvPr id="579" name="Google Shape;579;p15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580" name="Google Shape;580;p158"/>
          <p:cNvPicPr preferRelativeResize="0"/>
          <p:nvPr/>
        </p:nvPicPr>
        <p:blipFill>
          <a:blip r:embed="rId5">
            <a:alphaModFix/>
          </a:blip>
          <a:stretch>
            <a:fillRect/>
          </a:stretch>
        </p:blipFill>
        <p:spPr>
          <a:xfrm>
            <a:off x="6232958" y="1846436"/>
            <a:ext cx="2338775" cy="190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5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86" name="Google Shape;586;p15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60"/>
          <p:cNvSpPr txBox="1"/>
          <p:nvPr/>
        </p:nvSpPr>
        <p:spPr>
          <a:xfrm>
            <a:off x="812253" y="1925250"/>
            <a:ext cx="75195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Ejemplos de asincronismo: </a:t>
            </a:r>
            <a:r>
              <a:rPr b="1" lang="es" sz="4000">
                <a:solidFill>
                  <a:schemeClr val="accent6"/>
                </a:solidFill>
                <a:latin typeface="DM Sans"/>
                <a:ea typeface="DM Sans"/>
                <a:cs typeface="DM Sans"/>
                <a:sym typeface="DM Sans"/>
              </a:rPr>
              <a:t>SetTimeout y SetInterval</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61"/>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uso de setTimeout</a:t>
            </a:r>
            <a:endParaRPr b="1" sz="3100">
              <a:solidFill>
                <a:schemeClr val="lt1"/>
              </a:solidFill>
              <a:latin typeface="DM Sans"/>
              <a:ea typeface="DM Sans"/>
              <a:cs typeface="DM Sans"/>
              <a:sym typeface="DM Sans"/>
            </a:endParaRPr>
          </a:p>
        </p:txBody>
      </p:sp>
      <p:sp>
        <p:nvSpPr>
          <p:cNvPr id="597" name="Google Shape;597;p161"/>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598" name="Google Shape;598;p161"/>
          <p:cNvPicPr preferRelativeResize="0"/>
          <p:nvPr/>
        </p:nvPicPr>
        <p:blipFill>
          <a:blip r:embed="rId3">
            <a:alphaModFix/>
          </a:blip>
          <a:stretch>
            <a:fillRect/>
          </a:stretch>
        </p:blipFill>
        <p:spPr>
          <a:xfrm>
            <a:off x="760525" y="1036275"/>
            <a:ext cx="7618200" cy="34088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62"/>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uso de setInterval</a:t>
            </a:r>
            <a:endParaRPr b="1" sz="3100">
              <a:solidFill>
                <a:schemeClr val="lt1"/>
              </a:solidFill>
              <a:latin typeface="DM Sans"/>
              <a:ea typeface="DM Sans"/>
              <a:cs typeface="DM Sans"/>
              <a:sym typeface="DM Sans"/>
            </a:endParaRPr>
          </a:p>
        </p:txBody>
      </p:sp>
      <p:sp>
        <p:nvSpPr>
          <p:cNvPr id="604" name="Google Shape;604;p162"/>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605" name="Google Shape;605;p162"/>
          <p:cNvPicPr preferRelativeResize="0"/>
          <p:nvPr/>
        </p:nvPicPr>
        <p:blipFill>
          <a:blip r:embed="rId3">
            <a:alphaModFix/>
          </a:blip>
          <a:stretch>
            <a:fillRect/>
          </a:stretch>
        </p:blipFill>
        <p:spPr>
          <a:xfrm>
            <a:off x="783912" y="1066399"/>
            <a:ext cx="7576174" cy="3523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63"/>
          <p:cNvSpPr txBox="1"/>
          <p:nvPr/>
        </p:nvSpPr>
        <p:spPr>
          <a:xfrm>
            <a:off x="473350" y="1000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 síncrono</a:t>
            </a:r>
            <a:endParaRPr b="1" i="0" sz="4000" u="none" cap="none" strike="noStrike">
              <a:solidFill>
                <a:schemeClr val="dk1"/>
              </a:solidFill>
              <a:latin typeface="DM Sans"/>
              <a:ea typeface="DM Sans"/>
              <a:cs typeface="DM Sans"/>
              <a:sym typeface="DM Sans"/>
            </a:endParaRPr>
          </a:p>
        </p:txBody>
      </p:sp>
      <p:sp>
        <p:nvSpPr>
          <p:cNvPr id="611" name="Google Shape;611;p163"/>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uso de fs de manera síncrona es bastante sencillo! para ello, sólo utilizaremos la palabra Sync después de cada operación que queramos realizar. Hay muchas operaciones para trabajar con archivos, pero sólo abarcaremos las principales.</a:t>
            </a:r>
            <a:endParaRPr sz="1350">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Las principales operaciones que podemos hacer con fs síncrono son: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writeFileSync</a:t>
            </a:r>
            <a:r>
              <a:rPr lang="es" sz="1350">
                <a:solidFill>
                  <a:schemeClr val="dk1"/>
                </a:solidFill>
                <a:latin typeface="DM Sans"/>
                <a:ea typeface="DM Sans"/>
                <a:cs typeface="DM Sans"/>
                <a:sym typeface="DM Sans"/>
              </a:rPr>
              <a:t> = Para escribir contenido en un archivo. Si el archivo no existe, lo crea. Si existe, lo sobreescribe.</a:t>
            </a:r>
            <a:endParaRPr sz="1350">
              <a:latin typeface="DM Sans"/>
              <a:ea typeface="DM Sans"/>
              <a:cs typeface="DM Sans"/>
              <a:sym typeface="DM Sans"/>
            </a:endParaRPr>
          </a:p>
        </p:txBody>
      </p:sp>
      <p:sp>
        <p:nvSpPr>
          <p:cNvPr id="612" name="Google Shape;612;p163"/>
          <p:cNvSpPr txBox="1"/>
          <p:nvPr/>
        </p:nvSpPr>
        <p:spPr>
          <a:xfrm>
            <a:off x="4572000" y="1908175"/>
            <a:ext cx="38346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readFileSync</a:t>
            </a:r>
            <a:r>
              <a:rPr lang="es" sz="1350">
                <a:solidFill>
                  <a:schemeClr val="dk1"/>
                </a:solidFill>
                <a:latin typeface="DM Sans"/>
                <a:ea typeface="DM Sans"/>
                <a:cs typeface="DM Sans"/>
                <a:sym typeface="DM Sans"/>
              </a:rPr>
              <a:t> = Para obtener el contenido de un archivo.</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appendFileSync</a:t>
            </a:r>
            <a:r>
              <a:rPr lang="es" sz="1350">
                <a:latin typeface="DM Sans"/>
                <a:ea typeface="DM Sans"/>
                <a:cs typeface="DM Sans"/>
                <a:sym typeface="DM Sans"/>
              </a:rPr>
              <a:t> = Para añadir contenido a un archivo. ¡No se sobreescribe!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unlinkSync </a:t>
            </a:r>
            <a:r>
              <a:rPr lang="es" sz="1350">
                <a:latin typeface="DM Sans"/>
                <a:ea typeface="DM Sans"/>
                <a:cs typeface="DM Sans"/>
                <a:sym typeface="DM Sans"/>
              </a:rPr>
              <a:t>= Es el “delete” de los archivos. eliminará todo el archivo, no sólo el contenido.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existsSync</a:t>
            </a:r>
            <a:r>
              <a:rPr lang="es" sz="1350">
                <a:latin typeface="DM Sans"/>
                <a:ea typeface="DM Sans"/>
                <a:cs typeface="DM Sans"/>
                <a:sym typeface="DM Sans"/>
              </a:rPr>
              <a:t> = Corrobora que un archivo exista!</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6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a:t>
            </a:r>
            <a:r>
              <a:rPr b="1" lang="es" sz="3500">
                <a:solidFill>
                  <a:srgbClr val="EAFF6A"/>
                </a:solidFill>
                <a:latin typeface="DM Sans"/>
                <a:ea typeface="DM Sans"/>
                <a:cs typeface="DM Sans"/>
                <a:sym typeface="DM Sans"/>
              </a:rPr>
              <a:t>1</a:t>
            </a:r>
            <a:endParaRPr b="1" i="0" sz="3500" u="none" cap="none" strike="noStrike">
              <a:solidFill>
                <a:srgbClr val="EAFF6A"/>
              </a:solidFill>
              <a:latin typeface="DM Sans"/>
              <a:ea typeface="DM Sans"/>
              <a:cs typeface="DM Sans"/>
              <a:sym typeface="DM Sans"/>
            </a:endParaRPr>
          </a:p>
        </p:txBody>
      </p:sp>
      <p:sp>
        <p:nvSpPr>
          <p:cNvPr id="618" name="Google Shape;618;p164"/>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profundizará sobre la sintaxis de las operaciones síncronas de archivos con fs.</a:t>
            </a:r>
            <a:endParaRPr sz="2500">
              <a:solidFill>
                <a:srgbClr val="B7B7B7"/>
              </a:solidFill>
              <a:latin typeface="DM Sans"/>
              <a:ea typeface="DM Sans"/>
              <a:cs typeface="DM Sans"/>
              <a:sym typeface="DM Sans"/>
            </a:endParaRPr>
          </a:p>
        </p:txBody>
      </p:sp>
      <p:grpSp>
        <p:nvGrpSpPr>
          <p:cNvPr id="619" name="Google Shape;619;p164"/>
          <p:cNvGrpSpPr/>
          <p:nvPr/>
        </p:nvGrpSpPr>
        <p:grpSpPr>
          <a:xfrm>
            <a:off x="473351" y="619523"/>
            <a:ext cx="738900" cy="738900"/>
            <a:chOff x="473351" y="619523"/>
            <a:chExt cx="738900" cy="738900"/>
          </a:xfrm>
        </p:grpSpPr>
        <p:sp>
          <p:nvSpPr>
            <p:cNvPr id="620" name="Google Shape;620;p16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1" name="Google Shape;621;p16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65"/>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uso de fs en su modo síncrono</a:t>
            </a:r>
            <a:endParaRPr b="1" sz="3100">
              <a:solidFill>
                <a:schemeClr val="lt1"/>
              </a:solidFill>
              <a:latin typeface="DM Sans"/>
              <a:ea typeface="DM Sans"/>
              <a:cs typeface="DM Sans"/>
              <a:sym typeface="DM Sans"/>
            </a:endParaRPr>
          </a:p>
        </p:txBody>
      </p:sp>
      <p:sp>
        <p:nvSpPr>
          <p:cNvPr id="627" name="Google Shape;627;p165"/>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628" name="Google Shape;628;p165"/>
          <p:cNvPicPr preferRelativeResize="0"/>
          <p:nvPr/>
        </p:nvPicPr>
        <p:blipFill>
          <a:blip r:embed="rId3">
            <a:alphaModFix/>
          </a:blip>
          <a:stretch>
            <a:fillRect/>
          </a:stretch>
        </p:blipFill>
        <p:spPr>
          <a:xfrm>
            <a:off x="1025725" y="960075"/>
            <a:ext cx="7092550" cy="3647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66"/>
          <p:cNvSpPr txBox="1"/>
          <p:nvPr/>
        </p:nvSpPr>
        <p:spPr>
          <a:xfrm>
            <a:off x="457200" y="9130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 con callbacks</a:t>
            </a:r>
            <a:endParaRPr b="1" i="0" sz="4000" u="none" cap="none" strike="noStrike">
              <a:solidFill>
                <a:schemeClr val="dk1"/>
              </a:solidFill>
              <a:latin typeface="DM Sans"/>
              <a:ea typeface="DM Sans"/>
              <a:cs typeface="DM Sans"/>
              <a:sym typeface="DM Sans"/>
            </a:endParaRPr>
          </a:p>
        </p:txBody>
      </p:sp>
      <p:sp>
        <p:nvSpPr>
          <p:cNvPr id="634" name="Google Shape;634;p166"/>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Funciona muy similar a las operaciones síncronas. Sólo que al final recibirán un último argumento, que como podemos intuir, </a:t>
            </a:r>
            <a:r>
              <a:rPr b="1" lang="es" sz="1350">
                <a:solidFill>
                  <a:schemeClr val="dk1"/>
                </a:solidFill>
                <a:latin typeface="DM Sans"/>
                <a:ea typeface="DM Sans"/>
                <a:cs typeface="DM Sans"/>
                <a:sym typeface="DM Sans"/>
              </a:rPr>
              <a:t>debe ser un callback</a:t>
            </a:r>
            <a:r>
              <a:rPr lang="es" sz="1350">
                <a:solidFill>
                  <a:schemeClr val="dk1"/>
                </a:solidFill>
                <a:latin typeface="DM Sans"/>
                <a:ea typeface="DM Sans"/>
                <a:cs typeface="DM Sans"/>
                <a:sym typeface="DM Sans"/>
              </a:rPr>
              <a:t>. Según lo vimos en las convenciones de callbacks de la clase pasada, el primer argumento suele ser un error. </a:t>
            </a:r>
            <a:endParaRPr sz="1350">
              <a:latin typeface="DM Sans"/>
              <a:ea typeface="DM Sans"/>
              <a:cs typeface="DM Sans"/>
              <a:sym typeface="DM Sans"/>
            </a:endParaRPr>
          </a:p>
        </p:txBody>
      </p:sp>
      <p:sp>
        <p:nvSpPr>
          <p:cNvPr id="635" name="Google Shape;635;p166"/>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Esto permite saber si la operación salió bien, o si salió mal. Sólo </a:t>
            </a:r>
            <a:r>
              <a:rPr b="1" lang="es" sz="1350">
                <a:solidFill>
                  <a:schemeClr val="dk1"/>
                </a:solidFill>
                <a:latin typeface="DM Sans"/>
                <a:ea typeface="DM Sans"/>
                <a:cs typeface="DM Sans"/>
                <a:sym typeface="DM Sans"/>
              </a:rPr>
              <a:t>readFile</a:t>
            </a:r>
            <a:r>
              <a:rPr lang="es" sz="1350">
                <a:solidFill>
                  <a:schemeClr val="dk1"/>
                </a:solidFill>
                <a:latin typeface="DM Sans"/>
                <a:ea typeface="DM Sans"/>
                <a:cs typeface="DM Sans"/>
                <a:sym typeface="DM Sans"/>
              </a:rPr>
              <a:t> maneja un segundo argumento, con el resultado de la lectura del archivo.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Por último: el manejo por callbacks es totalmente </a:t>
            </a:r>
            <a:r>
              <a:rPr b="1" lang="es" sz="1350">
                <a:solidFill>
                  <a:schemeClr val="dk1"/>
                </a:solidFill>
                <a:latin typeface="DM Sans"/>
                <a:ea typeface="DM Sans"/>
                <a:cs typeface="DM Sans"/>
                <a:sym typeface="DM Sans"/>
              </a:rPr>
              <a:t>asíncrono</a:t>
            </a:r>
            <a:r>
              <a:rPr lang="es" sz="1350">
                <a:solidFill>
                  <a:schemeClr val="dk1"/>
                </a:solidFill>
                <a:latin typeface="DM Sans"/>
                <a:ea typeface="DM Sans"/>
                <a:cs typeface="DM Sans"/>
                <a:sym typeface="DM Sans"/>
              </a:rPr>
              <a:t>, así que cuidado dónde lo usas.</a:t>
            </a:r>
            <a:endParaRPr sz="135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49"/>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Desarrollo Avanzado de Backend con Node.js</a:t>
            </a:r>
            <a:endParaRPr b="1" i="0" sz="4000" u="none" cap="none" strike="noStrike">
              <a:solidFill>
                <a:srgbClr val="EAFF6A"/>
              </a:solidFill>
              <a:latin typeface="DM Sans"/>
              <a:ea typeface="DM Sans"/>
              <a:cs typeface="DM Sans"/>
              <a:sym typeface="DM Sans"/>
            </a:endParaRPr>
          </a:p>
        </p:txBody>
      </p:sp>
      <p:sp>
        <p:nvSpPr>
          <p:cNvPr id="474" name="Google Shape;474;p14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 Unidad 0</a:t>
            </a:r>
            <a:r>
              <a:rPr b="1" lang="es" sz="1800">
                <a:solidFill>
                  <a:schemeClr val="lt1"/>
                </a:solidFill>
                <a:latin typeface="DM Sans"/>
                <a:ea typeface="DM Sans"/>
                <a:cs typeface="DM Sans"/>
                <a:sym typeface="DM Sans"/>
              </a:rPr>
              <a:t>3</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6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a:t>
            </a:r>
            <a:r>
              <a:rPr b="1" lang="es" sz="3500">
                <a:solidFill>
                  <a:srgbClr val="EAFF6A"/>
                </a:solidFill>
                <a:latin typeface="DM Sans"/>
                <a:ea typeface="DM Sans"/>
                <a:cs typeface="DM Sans"/>
                <a:sym typeface="DM Sans"/>
              </a:rPr>
              <a:t>2</a:t>
            </a:r>
            <a:endParaRPr b="1" i="0" sz="3500" u="none" cap="none" strike="noStrike">
              <a:solidFill>
                <a:srgbClr val="EAFF6A"/>
              </a:solidFill>
              <a:latin typeface="DM Sans"/>
              <a:ea typeface="DM Sans"/>
              <a:cs typeface="DM Sans"/>
              <a:sym typeface="DM Sans"/>
            </a:endParaRPr>
          </a:p>
        </p:txBody>
      </p:sp>
      <p:sp>
        <p:nvSpPr>
          <p:cNvPr id="641" name="Google Shape;641;p16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realizará el mismo procedimiento del ejemplo 1, haciendo énfasis en los callbacks y cómo se manejan.</a:t>
            </a:r>
            <a:endParaRPr sz="2500">
              <a:solidFill>
                <a:srgbClr val="B7B7B7"/>
              </a:solidFill>
              <a:latin typeface="DM Sans"/>
              <a:ea typeface="DM Sans"/>
              <a:cs typeface="DM Sans"/>
              <a:sym typeface="DM Sans"/>
            </a:endParaRPr>
          </a:p>
        </p:txBody>
      </p:sp>
      <p:grpSp>
        <p:nvGrpSpPr>
          <p:cNvPr id="642" name="Google Shape;642;p167"/>
          <p:cNvGrpSpPr/>
          <p:nvPr/>
        </p:nvGrpSpPr>
        <p:grpSpPr>
          <a:xfrm>
            <a:off x="473351" y="619523"/>
            <a:ext cx="738900" cy="738900"/>
            <a:chOff x="473351" y="619523"/>
            <a:chExt cx="738900" cy="738900"/>
          </a:xfrm>
        </p:grpSpPr>
        <p:sp>
          <p:nvSpPr>
            <p:cNvPr id="643" name="Google Shape;643;p16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4" name="Google Shape;644;p16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68"/>
          <p:cNvSpPr txBox="1"/>
          <p:nvPr/>
        </p:nvSpPr>
        <p:spPr>
          <a:xfrm>
            <a:off x="272850" y="24062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uso de fs con callbacks</a:t>
            </a:r>
            <a:endParaRPr b="1" sz="3100">
              <a:solidFill>
                <a:schemeClr val="lt1"/>
              </a:solidFill>
              <a:latin typeface="DM Sans"/>
              <a:ea typeface="DM Sans"/>
              <a:cs typeface="DM Sans"/>
              <a:sym typeface="DM Sans"/>
            </a:endParaRPr>
          </a:p>
        </p:txBody>
      </p:sp>
      <p:sp>
        <p:nvSpPr>
          <p:cNvPr id="650" name="Google Shape;650;p168"/>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651" name="Google Shape;651;p168"/>
          <p:cNvPicPr preferRelativeResize="0"/>
          <p:nvPr/>
        </p:nvPicPr>
        <p:blipFill>
          <a:blip r:embed="rId3">
            <a:alphaModFix/>
          </a:blip>
          <a:stretch>
            <a:fillRect/>
          </a:stretch>
        </p:blipFill>
        <p:spPr>
          <a:xfrm>
            <a:off x="1323224" y="911950"/>
            <a:ext cx="6497574" cy="3865651"/>
          </a:xfrm>
          <a:prstGeom prst="rect">
            <a:avLst/>
          </a:prstGeom>
          <a:noFill/>
          <a:ln>
            <a:noFill/>
          </a:ln>
        </p:spPr>
      </p:pic>
      <p:sp>
        <p:nvSpPr>
          <p:cNvPr id="652" name="Google Shape;652;p168"/>
          <p:cNvSpPr txBox="1"/>
          <p:nvPr/>
        </p:nvSpPr>
        <p:spPr>
          <a:xfrm rot="1534">
            <a:off x="6182541" y="855331"/>
            <a:ext cx="268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lt1"/>
                </a:solidFill>
                <a:highlight>
                  <a:schemeClr val="accent4"/>
                </a:highlight>
                <a:latin typeface="DM Sans"/>
                <a:ea typeface="DM Sans"/>
                <a:cs typeface="DM Sans"/>
                <a:sym typeface="DM Sans"/>
              </a:rPr>
              <a:t>Lo mismo ¡pero muy diferente!</a:t>
            </a:r>
            <a:endParaRPr sz="1100">
              <a:solidFill>
                <a:schemeClr val="lt1"/>
              </a:solidFill>
              <a:highlight>
                <a:schemeClr val="accent4"/>
              </a:highlight>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grpSp>
        <p:nvGrpSpPr>
          <p:cNvPr id="657" name="Google Shape;657;p169"/>
          <p:cNvGrpSpPr/>
          <p:nvPr/>
        </p:nvGrpSpPr>
        <p:grpSpPr>
          <a:xfrm>
            <a:off x="4202556" y="994173"/>
            <a:ext cx="738900" cy="738900"/>
            <a:chOff x="974706" y="2467173"/>
            <a:chExt cx="738900" cy="738900"/>
          </a:xfrm>
        </p:grpSpPr>
        <p:sp>
          <p:nvSpPr>
            <p:cNvPr id="658" name="Google Shape;658;p16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6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60" name="Google Shape;660;p169"/>
          <p:cNvSpPr txBox="1"/>
          <p:nvPr/>
        </p:nvSpPr>
        <p:spPr>
          <a:xfrm>
            <a:off x="1461300" y="2208625"/>
            <a:ext cx="6090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Almacenar fecha y hora</a:t>
            </a:r>
            <a:endParaRPr b="1" i="0" sz="4000" u="none" cap="none" strike="noStrike">
              <a:solidFill>
                <a:schemeClr val="dk1"/>
              </a:solidFill>
              <a:highlight>
                <a:srgbClr val="EAFF6A"/>
              </a:highlight>
              <a:latin typeface="DM Sans"/>
              <a:ea typeface="DM Sans"/>
              <a:cs typeface="DM Sans"/>
              <a:sym typeface="DM Sans"/>
            </a:endParaRPr>
          </a:p>
        </p:txBody>
      </p:sp>
      <p:sp>
        <p:nvSpPr>
          <p:cNvPr id="661" name="Google Shape;661;p169"/>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5-10 min</a:t>
            </a:r>
            <a:endParaRPr b="1" i="0" sz="2000" u="none" cap="none" strike="noStrike">
              <a:solidFill>
                <a:srgbClr val="83AEFB"/>
              </a:solidFill>
              <a:latin typeface="DM Sans"/>
              <a:ea typeface="DM Sans"/>
              <a:cs typeface="DM Sans"/>
              <a:sym typeface="DM Sans"/>
            </a:endParaRPr>
          </a:p>
        </p:txBody>
      </p:sp>
      <p:sp>
        <p:nvSpPr>
          <p:cNvPr id="662" name="Google Shape;662;p169"/>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callbacks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grpSp>
        <p:nvGrpSpPr>
          <p:cNvPr id="667" name="Google Shape;667;p170"/>
          <p:cNvGrpSpPr/>
          <p:nvPr/>
        </p:nvGrpSpPr>
        <p:grpSpPr>
          <a:xfrm>
            <a:off x="457347" y="468298"/>
            <a:ext cx="431074" cy="431074"/>
            <a:chOff x="974706" y="2467173"/>
            <a:chExt cx="738900" cy="738900"/>
          </a:xfrm>
        </p:grpSpPr>
        <p:sp>
          <p:nvSpPr>
            <p:cNvPr id="668" name="Google Shape;668;p17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7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70" name="Google Shape;670;p170"/>
          <p:cNvSpPr txBox="1"/>
          <p:nvPr/>
        </p:nvSpPr>
        <p:spPr>
          <a:xfrm>
            <a:off x="501450" y="1081750"/>
            <a:ext cx="762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Almacenar fecha y hora</a:t>
            </a:r>
            <a:endParaRPr b="1" i="0" sz="4000" u="none" cap="none" strike="noStrike">
              <a:solidFill>
                <a:schemeClr val="dk1"/>
              </a:solidFill>
              <a:latin typeface="DM Sans"/>
              <a:ea typeface="DM Sans"/>
              <a:cs typeface="DM Sans"/>
              <a:sym typeface="DM Sans"/>
            </a:endParaRPr>
          </a:p>
        </p:txBody>
      </p:sp>
      <p:pic>
        <p:nvPicPr>
          <p:cNvPr id="671" name="Google Shape;671;p17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72" name="Google Shape;672;p170"/>
          <p:cNvSpPr txBox="1"/>
          <p:nvPr/>
        </p:nvSpPr>
        <p:spPr>
          <a:xfrm>
            <a:off x="549525" y="2253750"/>
            <a:ext cx="80829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de tipo callback.</a:t>
            </a:r>
            <a:endParaRPr sz="1350">
              <a:latin typeface="DM Sans"/>
              <a:ea typeface="DM Sans"/>
              <a:cs typeface="DM Sans"/>
              <a:sym typeface="DM Sans"/>
            </a:endParaRPr>
          </a:p>
        </p:txBody>
      </p:sp>
      <p:sp>
        <p:nvSpPr>
          <p:cNvPr id="673" name="Google Shape;673;p17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71"/>
          <p:cNvSpPr txBox="1"/>
          <p:nvPr/>
        </p:nvSpPr>
        <p:spPr>
          <a:xfrm>
            <a:off x="1412213"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fs utilizando </a:t>
            </a:r>
            <a:endParaRPr b="1" sz="40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promesas</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7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 con promesas</a:t>
            </a:r>
            <a:endParaRPr b="1" i="0" sz="4000" u="none" cap="none" strike="noStrike">
              <a:solidFill>
                <a:schemeClr val="dk1"/>
              </a:solidFill>
              <a:latin typeface="DM Sans"/>
              <a:ea typeface="DM Sans"/>
              <a:cs typeface="DM Sans"/>
              <a:sym typeface="DM Sans"/>
            </a:endParaRPr>
          </a:p>
        </p:txBody>
      </p:sp>
      <p:sp>
        <p:nvSpPr>
          <p:cNvPr id="684" name="Google Shape;684;p172"/>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Ya sabemos trabajar con archivos, ya vimos cómo trabajarlos de manera asíncrona, ahora viene el punto más valioso: </a:t>
            </a:r>
            <a:r>
              <a:rPr b="1" lang="es" sz="1350">
                <a:latin typeface="DM Sans"/>
                <a:ea typeface="DM Sans"/>
                <a:cs typeface="DM Sans"/>
                <a:sym typeface="DM Sans"/>
              </a:rPr>
              <a:t>trabajar con archivos de manera asíncrona, con promesas</a:t>
            </a:r>
            <a:r>
              <a:rPr lang="es" sz="1350">
                <a:latin typeface="DM Sans"/>
                <a:ea typeface="DM Sans"/>
                <a:cs typeface="DM Sans"/>
                <a:sym typeface="DM Sans"/>
              </a:rPr>
              <a:t>. esto lo haremos con su propiedad </a:t>
            </a:r>
            <a:r>
              <a:rPr b="1" lang="es" sz="1350">
                <a:latin typeface="DM Sans"/>
                <a:ea typeface="DM Sans"/>
                <a:cs typeface="DM Sans"/>
                <a:sym typeface="DM Sans"/>
              </a:rPr>
              <a:t>fs.promises</a:t>
            </a:r>
            <a:endParaRPr i="0" sz="1350" u="none" cap="none" strike="noStrike">
              <a:solidFill>
                <a:srgbClr val="000000"/>
              </a:solidFill>
              <a:latin typeface="DM Sans"/>
              <a:ea typeface="DM Sans"/>
              <a:cs typeface="DM Sans"/>
              <a:sym typeface="DM Sans"/>
            </a:endParaRPr>
          </a:p>
        </p:txBody>
      </p:sp>
      <p:pic>
        <p:nvPicPr>
          <p:cNvPr id="685" name="Google Shape;685;p172"/>
          <p:cNvPicPr preferRelativeResize="0"/>
          <p:nvPr/>
        </p:nvPicPr>
        <p:blipFill rotWithShape="1">
          <a:blip r:embed="rId3">
            <a:alphaModFix/>
          </a:blip>
          <a:srcRect b="30093" l="7748" r="53525" t="27646"/>
          <a:stretch/>
        </p:blipFill>
        <p:spPr>
          <a:xfrm>
            <a:off x="6928199" y="715261"/>
            <a:ext cx="1365425" cy="625787"/>
          </a:xfrm>
          <a:prstGeom prst="rect">
            <a:avLst/>
          </a:prstGeom>
          <a:noFill/>
          <a:ln>
            <a:noFill/>
          </a:ln>
        </p:spPr>
      </p:pic>
      <p:pic>
        <p:nvPicPr>
          <p:cNvPr id="686" name="Google Shape;686;p172"/>
          <p:cNvPicPr preferRelativeResize="0"/>
          <p:nvPr/>
        </p:nvPicPr>
        <p:blipFill>
          <a:blip r:embed="rId4">
            <a:alphaModFix/>
          </a:blip>
          <a:stretch>
            <a:fillRect/>
          </a:stretch>
        </p:blipFill>
        <p:spPr>
          <a:xfrm>
            <a:off x="7174730" y="2091134"/>
            <a:ext cx="872364" cy="872348"/>
          </a:xfrm>
          <a:prstGeom prst="rect">
            <a:avLst/>
          </a:prstGeom>
          <a:noFill/>
          <a:ln>
            <a:noFill/>
          </a:ln>
        </p:spPr>
      </p:pic>
      <p:pic>
        <p:nvPicPr>
          <p:cNvPr id="687" name="Google Shape;687;p172"/>
          <p:cNvPicPr preferRelativeResize="0"/>
          <p:nvPr/>
        </p:nvPicPr>
        <p:blipFill rotWithShape="1">
          <a:blip r:embed="rId5">
            <a:alphaModFix/>
          </a:blip>
          <a:srcRect b="20346" l="20346" r="20746" t="20746"/>
          <a:stretch/>
        </p:blipFill>
        <p:spPr>
          <a:xfrm>
            <a:off x="7329238" y="1398237"/>
            <a:ext cx="563325" cy="563314"/>
          </a:xfrm>
          <a:prstGeom prst="rect">
            <a:avLst/>
          </a:prstGeom>
          <a:noFill/>
          <a:ln>
            <a:noFill/>
          </a:ln>
        </p:spPr>
      </p:pic>
      <p:pic>
        <p:nvPicPr>
          <p:cNvPr id="688" name="Google Shape;688;p172"/>
          <p:cNvPicPr preferRelativeResize="0"/>
          <p:nvPr/>
        </p:nvPicPr>
        <p:blipFill rotWithShape="1">
          <a:blip r:embed="rId6">
            <a:alphaModFix/>
          </a:blip>
          <a:srcRect b="25075" l="14992" r="15856" t="27736"/>
          <a:stretch/>
        </p:blipFill>
        <p:spPr>
          <a:xfrm>
            <a:off x="7274714" y="3178676"/>
            <a:ext cx="672396" cy="458857"/>
          </a:xfrm>
          <a:prstGeom prst="rect">
            <a:avLst/>
          </a:prstGeom>
          <a:noFill/>
          <a:ln>
            <a:noFill/>
          </a:ln>
        </p:spPr>
      </p:pic>
      <p:pic>
        <p:nvPicPr>
          <p:cNvPr id="689" name="Google Shape;689;p172"/>
          <p:cNvPicPr preferRelativeResize="0"/>
          <p:nvPr/>
        </p:nvPicPr>
        <p:blipFill rotWithShape="1">
          <a:blip r:embed="rId7">
            <a:alphaModFix/>
          </a:blip>
          <a:srcRect b="25816" l="32470" r="31378" t="31923"/>
          <a:stretch/>
        </p:blipFill>
        <p:spPr>
          <a:xfrm>
            <a:off x="7251243" y="3802449"/>
            <a:ext cx="719338" cy="6257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fs.promises</a:t>
            </a:r>
            <a:endParaRPr b="1" i="0" sz="4000" u="none" cap="none" strike="noStrike">
              <a:solidFill>
                <a:schemeClr val="dk1"/>
              </a:solidFill>
              <a:latin typeface="DM Sans"/>
              <a:ea typeface="DM Sans"/>
              <a:cs typeface="DM Sans"/>
              <a:sym typeface="DM Sans"/>
            </a:endParaRPr>
          </a:p>
        </p:txBody>
      </p:sp>
      <p:sp>
        <p:nvSpPr>
          <p:cNvPr id="695" name="Google Shape;695;p173"/>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colocar a nuestro módulo fs el </a:t>
            </a:r>
            <a:r>
              <a:rPr b="1" lang="es" sz="1350">
                <a:solidFill>
                  <a:schemeClr val="dk1"/>
                </a:solidFill>
                <a:latin typeface="DM Sans"/>
                <a:ea typeface="DM Sans"/>
                <a:cs typeface="DM Sans"/>
                <a:sym typeface="DM Sans"/>
              </a:rPr>
              <a:t>.promises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estamos indicando que, la operación que se hará debe ser ejecutada de manera </a:t>
            </a:r>
            <a:r>
              <a:rPr b="1" lang="es" sz="1350">
                <a:solidFill>
                  <a:schemeClr val="dk1"/>
                </a:solidFill>
                <a:latin typeface="DM Sans"/>
                <a:ea typeface="DM Sans"/>
                <a:cs typeface="DM Sans"/>
                <a:sym typeface="DM Sans"/>
              </a:rPr>
              <a:t>asíncrona</a:t>
            </a:r>
            <a:r>
              <a:rPr lang="es" sz="1350">
                <a:solidFill>
                  <a:schemeClr val="dk1"/>
                </a:solidFill>
                <a:latin typeface="DM Sans"/>
                <a:ea typeface="DM Sans"/>
                <a:cs typeface="DM Sans"/>
                <a:sym typeface="DM Sans"/>
              </a:rPr>
              <a:t>, pero en lugar de manipularla con un callback, lo podemos hacer con .then +.catch, o bien con async/await.</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Los argumentos y estructura es casi idéntico al síncrono, por lo tanto sus operaciones principales serán: </a:t>
            </a:r>
            <a:endParaRPr sz="1350">
              <a:solidFill>
                <a:schemeClr val="dk1"/>
              </a:solidFill>
              <a:latin typeface="DM Sans"/>
              <a:ea typeface="DM Sans"/>
              <a:cs typeface="DM Sans"/>
              <a:sym typeface="DM Sans"/>
            </a:endParaRPr>
          </a:p>
        </p:txBody>
      </p:sp>
      <p:sp>
        <p:nvSpPr>
          <p:cNvPr id="696" name="Google Shape;696;p173"/>
          <p:cNvSpPr txBox="1"/>
          <p:nvPr/>
        </p:nvSpPr>
        <p:spPr>
          <a:xfrm>
            <a:off x="4527575" y="1908175"/>
            <a:ext cx="3834600" cy="267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fs.promises.writeFile </a:t>
            </a:r>
            <a:r>
              <a:rPr lang="es" sz="1350">
                <a:solidFill>
                  <a:schemeClr val="dk1"/>
                </a:solidFill>
                <a:latin typeface="DM Sans"/>
                <a:ea typeface="DM Sans"/>
                <a:cs typeface="DM Sans"/>
                <a:sym typeface="DM Sans"/>
              </a:rPr>
              <a:t>= Para escribir contenido en un archivo. Si el archivo no existe, lo crea. Si existe, lo sobreescribe.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fs.promises.readFile </a:t>
            </a:r>
            <a:r>
              <a:rPr lang="es" sz="1350">
                <a:solidFill>
                  <a:schemeClr val="dk1"/>
                </a:solidFill>
                <a:latin typeface="DM Sans"/>
                <a:ea typeface="DM Sans"/>
                <a:cs typeface="DM Sans"/>
                <a:sym typeface="DM Sans"/>
              </a:rPr>
              <a:t> = Para obtener el contenido de un archivo.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fs.promises.appendFile </a:t>
            </a:r>
            <a:r>
              <a:rPr lang="es" sz="1350">
                <a:solidFill>
                  <a:schemeClr val="dk1"/>
                </a:solidFill>
                <a:latin typeface="DM Sans"/>
                <a:ea typeface="DM Sans"/>
                <a:cs typeface="DM Sans"/>
                <a:sym typeface="DM Sans"/>
              </a:rPr>
              <a:t>= Para añadir contenido a un archivo. ¡No se sobreescribe!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fs.promises.unlink</a:t>
            </a:r>
            <a:r>
              <a:rPr lang="es" sz="1350">
                <a:solidFill>
                  <a:schemeClr val="dk1"/>
                </a:solidFill>
                <a:latin typeface="DM Sans"/>
                <a:ea typeface="DM Sans"/>
                <a:cs typeface="DM Sans"/>
                <a:sym typeface="DM Sans"/>
              </a:rPr>
              <a:t>= Es el “delete” de los archivos. eliminará todo el archivo, no sólo el contenido.</a:t>
            </a:r>
            <a:endParaRPr sz="13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7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a:t>
            </a:r>
            <a:r>
              <a:rPr b="1" lang="es" sz="3500">
                <a:solidFill>
                  <a:srgbClr val="EAFF6A"/>
                </a:solidFill>
                <a:latin typeface="DM Sans"/>
                <a:ea typeface="DM Sans"/>
                <a:cs typeface="DM Sans"/>
                <a:sym typeface="DM Sans"/>
              </a:rPr>
              <a:t>3</a:t>
            </a:r>
            <a:endParaRPr b="1" i="0" sz="3500" u="none" cap="none" strike="noStrike">
              <a:solidFill>
                <a:srgbClr val="EAFF6A"/>
              </a:solidFill>
              <a:latin typeface="DM Sans"/>
              <a:ea typeface="DM Sans"/>
              <a:cs typeface="DM Sans"/>
              <a:sym typeface="DM Sans"/>
            </a:endParaRPr>
          </a:p>
        </p:txBody>
      </p:sp>
      <p:sp>
        <p:nvSpPr>
          <p:cNvPr id="702" name="Google Shape;702;p174"/>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realizará el mismo procedimiento que los ejemplos 1 y 2, pero trabajando fs con su submódulo </a:t>
            </a:r>
            <a:r>
              <a:rPr i="1" lang="es" sz="2500">
                <a:solidFill>
                  <a:srgbClr val="B7B7B7"/>
                </a:solidFill>
                <a:latin typeface="DM Sans"/>
                <a:ea typeface="DM Sans"/>
                <a:cs typeface="DM Sans"/>
                <a:sym typeface="DM Sans"/>
              </a:rPr>
              <a:t>promises</a:t>
            </a:r>
            <a:r>
              <a:rPr lang="es" sz="2500">
                <a:solidFill>
                  <a:srgbClr val="B7B7B7"/>
                </a:solidFill>
                <a:latin typeface="DM Sans"/>
                <a:ea typeface="DM Sans"/>
                <a:cs typeface="DM Sans"/>
                <a:sym typeface="DM Sans"/>
              </a:rPr>
              <a:t>. La implementación será con async/await</a:t>
            </a:r>
            <a:endParaRPr sz="2500">
              <a:solidFill>
                <a:srgbClr val="B7B7B7"/>
              </a:solidFill>
              <a:latin typeface="DM Sans"/>
              <a:ea typeface="DM Sans"/>
              <a:cs typeface="DM Sans"/>
              <a:sym typeface="DM Sans"/>
            </a:endParaRPr>
          </a:p>
        </p:txBody>
      </p:sp>
      <p:grpSp>
        <p:nvGrpSpPr>
          <p:cNvPr id="703" name="Google Shape;703;p174"/>
          <p:cNvGrpSpPr/>
          <p:nvPr/>
        </p:nvGrpSpPr>
        <p:grpSpPr>
          <a:xfrm>
            <a:off x="473351" y="619523"/>
            <a:ext cx="738900" cy="738900"/>
            <a:chOff x="473351" y="619523"/>
            <a:chExt cx="738900" cy="738900"/>
          </a:xfrm>
        </p:grpSpPr>
        <p:sp>
          <p:nvSpPr>
            <p:cNvPr id="704" name="Google Shape;704;p17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5" name="Google Shape;705;p17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75"/>
          <p:cNvSpPr txBox="1"/>
          <p:nvPr/>
        </p:nvSpPr>
        <p:spPr>
          <a:xfrm>
            <a:off x="270475" y="345975"/>
            <a:ext cx="8598300" cy="104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fs con promesas usando async/await</a:t>
            </a:r>
            <a:endParaRPr b="1" sz="3100">
              <a:solidFill>
                <a:schemeClr val="lt1"/>
              </a:solidFill>
              <a:latin typeface="DM Sans"/>
              <a:ea typeface="DM Sans"/>
              <a:cs typeface="DM Sans"/>
              <a:sym typeface="DM Sans"/>
            </a:endParaRPr>
          </a:p>
        </p:txBody>
      </p:sp>
      <p:sp>
        <p:nvSpPr>
          <p:cNvPr id="711" name="Google Shape;711;p175"/>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712" name="Google Shape;712;p175"/>
          <p:cNvPicPr preferRelativeResize="0"/>
          <p:nvPr/>
        </p:nvPicPr>
        <p:blipFill>
          <a:blip r:embed="rId3">
            <a:alphaModFix/>
          </a:blip>
          <a:stretch>
            <a:fillRect/>
          </a:stretch>
        </p:blipFill>
        <p:spPr>
          <a:xfrm>
            <a:off x="1248313" y="1535575"/>
            <a:ext cx="6647375" cy="3084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grpSp>
        <p:nvGrpSpPr>
          <p:cNvPr id="717" name="Google Shape;717;p176"/>
          <p:cNvGrpSpPr/>
          <p:nvPr/>
        </p:nvGrpSpPr>
        <p:grpSpPr>
          <a:xfrm>
            <a:off x="4202556" y="994173"/>
            <a:ext cx="738900" cy="738900"/>
            <a:chOff x="974706" y="2467173"/>
            <a:chExt cx="738900" cy="738900"/>
          </a:xfrm>
        </p:grpSpPr>
        <p:sp>
          <p:nvSpPr>
            <p:cNvPr id="718" name="Google Shape;718;p17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9" name="Google Shape;719;p17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20" name="Google Shape;720;p176"/>
          <p:cNvSpPr txBox="1"/>
          <p:nvPr/>
        </p:nvSpPr>
        <p:spPr>
          <a:xfrm>
            <a:off x="1461300" y="2208625"/>
            <a:ext cx="60909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y escritura de archivos</a:t>
            </a:r>
            <a:endParaRPr b="1" i="0" sz="4000" u="none" cap="none" strike="noStrike">
              <a:solidFill>
                <a:schemeClr val="dk1"/>
              </a:solidFill>
              <a:highlight>
                <a:srgbClr val="EAFF6A"/>
              </a:highlight>
              <a:latin typeface="DM Sans"/>
              <a:ea typeface="DM Sans"/>
              <a:cs typeface="DM Sans"/>
              <a:sym typeface="DM Sans"/>
            </a:endParaRPr>
          </a:p>
        </p:txBody>
      </p:sp>
      <p:sp>
        <p:nvSpPr>
          <p:cNvPr id="721" name="Google Shape;721;p176"/>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10-15 min</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5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480" name="Google Shape;480;p15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481" name="Google Shape;481;p150"/>
          <p:cNvSpPr txBox="1"/>
          <p:nvPr/>
        </p:nvSpPr>
        <p:spPr>
          <a:xfrm>
            <a:off x="2605836" y="14475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Repasar qué es Node js y su uso en el backend</a:t>
            </a:r>
            <a:endParaRPr sz="1350">
              <a:solidFill>
                <a:schemeClr val="lt1"/>
              </a:solidFill>
              <a:latin typeface="DM Sans"/>
              <a:ea typeface="DM Sans"/>
              <a:cs typeface="DM Sans"/>
              <a:sym typeface="DM Sans"/>
            </a:endParaRPr>
          </a:p>
        </p:txBody>
      </p:sp>
      <p:pic>
        <p:nvPicPr>
          <p:cNvPr id="482" name="Google Shape;482;p150"/>
          <p:cNvPicPr preferRelativeResize="0"/>
          <p:nvPr/>
        </p:nvPicPr>
        <p:blipFill>
          <a:blip r:embed="rId3">
            <a:alphaModFix/>
          </a:blip>
          <a:stretch>
            <a:fillRect/>
          </a:stretch>
        </p:blipFill>
        <p:spPr>
          <a:xfrm>
            <a:off x="2172138" y="2178713"/>
            <a:ext cx="196975" cy="196975"/>
          </a:xfrm>
          <a:prstGeom prst="rect">
            <a:avLst/>
          </a:prstGeom>
          <a:noFill/>
          <a:ln>
            <a:noFill/>
          </a:ln>
        </p:spPr>
      </p:pic>
      <p:cxnSp>
        <p:nvCxnSpPr>
          <p:cNvPr id="483" name="Google Shape;483;p150"/>
          <p:cNvCxnSpPr>
            <a:stCxn id="480" idx="2"/>
            <a:endCxn id="482"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484" name="Google Shape;484;p150"/>
          <p:cNvSpPr txBox="1"/>
          <p:nvPr/>
        </p:nvSpPr>
        <p:spPr>
          <a:xfrm>
            <a:off x="2605836" y="20325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Entender la diferencia entre un módulo nativo y uno de terceros</a:t>
            </a:r>
            <a:endParaRPr sz="1350">
              <a:solidFill>
                <a:schemeClr val="lt1"/>
              </a:solidFill>
              <a:latin typeface="DM Sans"/>
              <a:ea typeface="DM Sans"/>
              <a:cs typeface="DM Sans"/>
              <a:sym typeface="DM Sans"/>
            </a:endParaRPr>
          </a:p>
        </p:txBody>
      </p:sp>
      <p:pic>
        <p:nvPicPr>
          <p:cNvPr id="485" name="Google Shape;485;p150"/>
          <p:cNvPicPr preferRelativeResize="0"/>
          <p:nvPr/>
        </p:nvPicPr>
        <p:blipFill>
          <a:blip r:embed="rId3">
            <a:alphaModFix/>
          </a:blip>
          <a:stretch>
            <a:fillRect/>
          </a:stretch>
        </p:blipFill>
        <p:spPr>
          <a:xfrm>
            <a:off x="2172288" y="2156563"/>
            <a:ext cx="196975" cy="196975"/>
          </a:xfrm>
          <a:prstGeom prst="rect">
            <a:avLst/>
          </a:prstGeom>
          <a:noFill/>
          <a:ln>
            <a:noFill/>
          </a:ln>
        </p:spPr>
      </p:pic>
      <p:pic>
        <p:nvPicPr>
          <p:cNvPr id="486" name="Google Shape;486;p150"/>
          <p:cNvPicPr preferRelativeResize="0"/>
          <p:nvPr/>
        </p:nvPicPr>
        <p:blipFill>
          <a:blip r:embed="rId3">
            <a:alphaModFix/>
          </a:blip>
          <a:stretch>
            <a:fillRect/>
          </a:stretch>
        </p:blipFill>
        <p:spPr>
          <a:xfrm>
            <a:off x="2171988" y="2789963"/>
            <a:ext cx="196975" cy="196975"/>
          </a:xfrm>
          <a:prstGeom prst="rect">
            <a:avLst/>
          </a:prstGeom>
          <a:noFill/>
          <a:ln>
            <a:noFill/>
          </a:ln>
        </p:spPr>
      </p:pic>
      <p:cxnSp>
        <p:nvCxnSpPr>
          <p:cNvPr id="487" name="Google Shape;487;p150"/>
          <p:cNvCxnSpPr>
            <a:stCxn id="485" idx="2"/>
            <a:endCxn id="486" idx="0"/>
          </p:cNvCxnSpPr>
          <p:nvPr/>
        </p:nvCxnSpPr>
        <p:spPr>
          <a:xfrm flipH="1" rot="-5400000">
            <a:off x="2052825" y="257148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488" name="Google Shape;488;p150"/>
          <p:cNvSpPr txBox="1"/>
          <p:nvPr/>
        </p:nvSpPr>
        <p:spPr>
          <a:xfrm>
            <a:off x="2605836" y="26922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la función de NPM y el proceso de instalación de dependencias</a:t>
            </a:r>
            <a:endParaRPr sz="1350">
              <a:solidFill>
                <a:schemeClr val="lt1"/>
              </a:solidFill>
              <a:latin typeface="DM Sans"/>
              <a:ea typeface="DM Sans"/>
              <a:cs typeface="DM Sans"/>
              <a:sym typeface="DM Sans"/>
            </a:endParaRPr>
          </a:p>
        </p:txBody>
      </p:sp>
      <p:pic>
        <p:nvPicPr>
          <p:cNvPr id="489" name="Google Shape;489;p150"/>
          <p:cNvPicPr preferRelativeResize="0"/>
          <p:nvPr/>
        </p:nvPicPr>
        <p:blipFill>
          <a:blip r:embed="rId3">
            <a:alphaModFix/>
          </a:blip>
          <a:stretch>
            <a:fillRect/>
          </a:stretch>
        </p:blipFill>
        <p:spPr>
          <a:xfrm>
            <a:off x="2172738" y="3401263"/>
            <a:ext cx="196975" cy="196975"/>
          </a:xfrm>
          <a:prstGeom prst="rect">
            <a:avLst/>
          </a:prstGeom>
          <a:noFill/>
          <a:ln>
            <a:noFill/>
          </a:ln>
        </p:spPr>
      </p:pic>
      <p:cxnSp>
        <p:nvCxnSpPr>
          <p:cNvPr id="490" name="Google Shape;490;p150"/>
          <p:cNvCxnSpPr>
            <a:endCxn id="489" idx="0"/>
          </p:cNvCxnSpPr>
          <p:nvPr/>
        </p:nvCxnSpPr>
        <p:spPr>
          <a:xfrm flipH="1" rot="-5400000">
            <a:off x="2052675" y="31827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491" name="Google Shape;491;p150"/>
          <p:cNvSpPr txBox="1"/>
          <p:nvPr/>
        </p:nvSpPr>
        <p:spPr>
          <a:xfrm>
            <a:off x="2605836" y="32914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el proceso de actualización de dependencias.</a:t>
            </a:r>
            <a:endParaRPr sz="135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grpSp>
        <p:nvGrpSpPr>
          <p:cNvPr id="726" name="Google Shape;726;p177"/>
          <p:cNvGrpSpPr/>
          <p:nvPr/>
        </p:nvGrpSpPr>
        <p:grpSpPr>
          <a:xfrm>
            <a:off x="457347" y="468298"/>
            <a:ext cx="431074" cy="431074"/>
            <a:chOff x="974706" y="2467173"/>
            <a:chExt cx="738900" cy="738900"/>
          </a:xfrm>
        </p:grpSpPr>
        <p:sp>
          <p:nvSpPr>
            <p:cNvPr id="727" name="Google Shape;727;p17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8" name="Google Shape;728;p17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29" name="Google Shape;729;p177"/>
          <p:cNvSpPr txBox="1"/>
          <p:nvPr/>
        </p:nvSpPr>
        <p:spPr>
          <a:xfrm>
            <a:off x="501450" y="1081750"/>
            <a:ext cx="6386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y escritura de archivos</a:t>
            </a:r>
            <a:endParaRPr b="1" i="0" sz="4000" u="none" cap="none" strike="noStrike">
              <a:solidFill>
                <a:schemeClr val="dk1"/>
              </a:solidFill>
              <a:latin typeface="DM Sans"/>
              <a:ea typeface="DM Sans"/>
              <a:cs typeface="DM Sans"/>
              <a:sym typeface="DM Sans"/>
            </a:endParaRPr>
          </a:p>
        </p:txBody>
      </p:sp>
      <p:pic>
        <p:nvPicPr>
          <p:cNvPr id="730" name="Google Shape;730;p17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31" name="Google Shape;731;p177"/>
          <p:cNvSpPr txBox="1"/>
          <p:nvPr/>
        </p:nvSpPr>
        <p:spPr>
          <a:xfrm>
            <a:off x="530550" y="2455600"/>
            <a:ext cx="7755000" cy="2301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a:solidFill>
                  <a:schemeClr val="dk1"/>
                </a:solidFill>
                <a:highlight>
                  <a:schemeClr val="lt1"/>
                </a:highlight>
                <a:latin typeface="DM Sans"/>
                <a:ea typeface="DM Sans"/>
                <a:cs typeface="DM Sans"/>
                <a:sym typeface="DM Sans"/>
              </a:rPr>
              <a:t>Escribir un programa ejecutable bajo node.js que realice las siguientes acciones:</a:t>
            </a:r>
            <a:endParaRPr b="1">
              <a:solidFill>
                <a:schemeClr val="dk1"/>
              </a:solidFill>
              <a:highlight>
                <a:schemeClr val="lt1"/>
              </a:highlight>
              <a:latin typeface="DM Sans"/>
              <a:ea typeface="DM Sans"/>
              <a:cs typeface="DM Sans"/>
              <a:sym typeface="DM Sans"/>
            </a:endParaRPr>
          </a:p>
          <a:p>
            <a:pPr indent="-295275" lvl="0" marL="457200" rtl="0" algn="l">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Abra una terminal en el directorio del archivo y ejecute la instrucción: </a:t>
            </a:r>
            <a:r>
              <a:rPr i="1" lang="es">
                <a:solidFill>
                  <a:schemeClr val="dk1"/>
                </a:solidFill>
                <a:highlight>
                  <a:schemeClr val="lt1"/>
                </a:highlight>
                <a:latin typeface="DM Sans"/>
                <a:ea typeface="DM Sans"/>
                <a:cs typeface="DM Sans"/>
                <a:sym typeface="DM Sans"/>
              </a:rPr>
              <a:t>npm init -y</a:t>
            </a:r>
            <a:r>
              <a:rPr lang="es">
                <a:solidFill>
                  <a:schemeClr val="dk1"/>
                </a:solidFill>
                <a:highlight>
                  <a:schemeClr val="lt1"/>
                </a:highlight>
                <a:latin typeface="DM Sans"/>
                <a:ea typeface="DM Sans"/>
                <a:cs typeface="DM Sans"/>
                <a:sym typeface="DM Sans"/>
              </a:rPr>
              <a:t>.</a:t>
            </a:r>
            <a:endParaRPr>
              <a:solidFill>
                <a:schemeClr val="dk1"/>
              </a:solidFill>
              <a:highlight>
                <a:schemeClr val="lt1"/>
              </a:highlight>
              <a:latin typeface="DM Sans"/>
              <a:ea typeface="DM Sans"/>
              <a:cs typeface="DM Sans"/>
              <a:sym typeface="DM Sans"/>
            </a:endParaRPr>
          </a:p>
          <a:p>
            <a:pPr indent="-295275" lvl="1" marL="914400" rtl="0" algn="l">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Esto creará un archivo especial (lo veremos más adelante) de nombre </a:t>
            </a:r>
            <a:r>
              <a:rPr i="1" lang="es">
                <a:solidFill>
                  <a:schemeClr val="dk1"/>
                </a:solidFill>
                <a:highlight>
                  <a:schemeClr val="lt1"/>
                </a:highlight>
                <a:latin typeface="DM Sans"/>
                <a:ea typeface="DM Sans"/>
                <a:cs typeface="DM Sans"/>
                <a:sym typeface="DM Sans"/>
              </a:rPr>
              <a:t>package.json</a:t>
            </a:r>
            <a:endParaRPr i="1">
              <a:solidFill>
                <a:schemeClr val="dk1"/>
              </a:solidFill>
              <a:highlight>
                <a:schemeClr val="lt1"/>
              </a:highlight>
              <a:latin typeface="DM Sans"/>
              <a:ea typeface="DM Sans"/>
              <a:cs typeface="DM Sans"/>
              <a:sym typeface="DM Sans"/>
            </a:endParaRPr>
          </a:p>
          <a:p>
            <a:pPr indent="-295275" lvl="0" marL="457200" rtl="0" algn="l">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Lea el archivo </a:t>
            </a:r>
            <a:r>
              <a:rPr i="1" lang="es">
                <a:solidFill>
                  <a:schemeClr val="dk1"/>
                </a:solidFill>
                <a:highlight>
                  <a:schemeClr val="lt1"/>
                </a:highlight>
                <a:latin typeface="DM Sans"/>
                <a:ea typeface="DM Sans"/>
                <a:cs typeface="DM Sans"/>
                <a:sym typeface="DM Sans"/>
              </a:rPr>
              <a:t>package.json</a:t>
            </a:r>
            <a:r>
              <a:rPr lang="es">
                <a:solidFill>
                  <a:schemeClr val="dk1"/>
                </a:solidFill>
                <a:highlight>
                  <a:schemeClr val="lt1"/>
                </a:highlight>
                <a:latin typeface="DM Sans"/>
                <a:ea typeface="DM Sans"/>
                <a:cs typeface="DM Sans"/>
                <a:sym typeface="DM Sans"/>
              </a:rPr>
              <a:t> y declare un objeto con el siguiente formato y datos:</a:t>
            </a:r>
            <a:endParaRPr sz="1050">
              <a:solidFill>
                <a:srgbClr val="D4D4D4"/>
              </a:solidFill>
              <a:highlight>
                <a:srgbClr val="1E1E1E"/>
              </a:highlight>
              <a:latin typeface="DM Sans"/>
              <a:ea typeface="DM Sans"/>
              <a:cs typeface="DM Sans"/>
              <a:sym typeface="DM Sans"/>
            </a:endParaRPr>
          </a:p>
          <a:p>
            <a:pPr indent="457200" lvl="0" marL="0" rtl="0" algn="l">
              <a:lnSpc>
                <a:spcPct val="135714"/>
              </a:lnSpc>
              <a:spcBef>
                <a:spcPts val="0"/>
              </a:spcBef>
              <a:spcAft>
                <a:spcPts val="0"/>
              </a:spcAft>
              <a:buNone/>
            </a:pPr>
            <a:r>
              <a:rPr lang="es" sz="1050">
                <a:solidFill>
                  <a:srgbClr val="569CD6"/>
                </a:solidFill>
                <a:highlight>
                  <a:srgbClr val="1E1E1E"/>
                </a:highlight>
                <a:latin typeface="Courier New"/>
                <a:ea typeface="Courier New"/>
                <a:cs typeface="Courier New"/>
                <a:sym typeface="Courier New"/>
              </a:rPr>
              <a:t>const</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info</a:t>
            </a:r>
            <a:r>
              <a:rPr lang="es"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contenidoStr:</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leído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formato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contenidoObj:</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leído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formato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objeto</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size: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tamaño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bytes</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050">
              <a:latin typeface="DM Sans"/>
              <a:ea typeface="DM Sans"/>
              <a:cs typeface="DM Sans"/>
              <a:sym typeface="DM Sans"/>
            </a:endParaRPr>
          </a:p>
        </p:txBody>
      </p:sp>
      <p:sp>
        <p:nvSpPr>
          <p:cNvPr id="732" name="Google Shape;732;p17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grpSp>
        <p:nvGrpSpPr>
          <p:cNvPr id="737" name="Google Shape;737;p178"/>
          <p:cNvGrpSpPr/>
          <p:nvPr/>
        </p:nvGrpSpPr>
        <p:grpSpPr>
          <a:xfrm>
            <a:off x="457347" y="468298"/>
            <a:ext cx="431074" cy="431074"/>
            <a:chOff x="974706" y="2467173"/>
            <a:chExt cx="738900" cy="738900"/>
          </a:xfrm>
        </p:grpSpPr>
        <p:sp>
          <p:nvSpPr>
            <p:cNvPr id="738" name="Google Shape;738;p17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9" name="Google Shape;739;p17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pic>
        <p:nvPicPr>
          <p:cNvPr id="740" name="Google Shape;740;p17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41" name="Google Shape;741;p178"/>
          <p:cNvSpPr txBox="1"/>
          <p:nvPr/>
        </p:nvSpPr>
        <p:spPr>
          <a:xfrm>
            <a:off x="530550" y="2461200"/>
            <a:ext cx="8082900" cy="1693200"/>
          </a:xfrm>
          <a:prstGeom prst="rect">
            <a:avLst/>
          </a:prstGeom>
          <a:noFill/>
          <a:ln>
            <a:noFill/>
          </a:ln>
        </p:spPr>
        <p:txBody>
          <a:bodyPr anchorCtr="0" anchor="t" bIns="91425" lIns="91425" spcFirstLastPara="1" rIns="91425" wrap="square" tIns="91425">
            <a:spAutoFit/>
          </a:bodyPr>
          <a:lstStyle/>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742" name="Google Shape;742;p17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743" name="Google Shape;743;p178"/>
          <p:cNvSpPr txBox="1"/>
          <p:nvPr/>
        </p:nvSpPr>
        <p:spPr>
          <a:xfrm>
            <a:off x="501450" y="1081750"/>
            <a:ext cx="6386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y escritura de archivos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7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749" name="Google Shape;749;p179"/>
          <p:cNvSpPr txBox="1"/>
          <p:nvPr/>
        </p:nvSpPr>
        <p:spPr>
          <a:xfrm>
            <a:off x="473350" y="1509200"/>
            <a:ext cx="8423100" cy="317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ahondaremos sobre creación de promesas y el uso de async await </a:t>
            </a:r>
            <a:r>
              <a:rPr lang="es" sz="2200">
                <a:solidFill>
                  <a:srgbClr val="B7B7B7"/>
                </a:solidFill>
                <a:latin typeface="DM Sans"/>
                <a:ea typeface="DM Sans"/>
                <a:cs typeface="DM Sans"/>
                <a:sym typeface="DM Sans"/>
              </a:rPr>
              <a:t>con un ejercicio práctico</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800">
                <a:solidFill>
                  <a:srgbClr val="B7B7B7"/>
                </a:solidFill>
                <a:latin typeface="DM Sans"/>
                <a:ea typeface="DM Sans"/>
                <a:cs typeface="DM Sans"/>
                <a:sym typeface="DM Sans"/>
              </a:rPr>
              <a:t>Tiempo estimado: </a:t>
            </a:r>
            <a:r>
              <a:rPr b="1" lang="es" sz="1800">
                <a:solidFill>
                  <a:srgbClr val="83AEFB"/>
                </a:solidFill>
                <a:latin typeface="DM Sans"/>
                <a:ea typeface="DM Sans"/>
                <a:cs typeface="DM Sans"/>
                <a:sym typeface="DM Sans"/>
              </a:rPr>
              <a:t>15 minutos</a:t>
            </a:r>
            <a:endParaRPr b="1" sz="1800">
              <a:solidFill>
                <a:srgbClr val="83AEFB"/>
              </a:solidFill>
              <a:latin typeface="DM Sans"/>
              <a:ea typeface="DM Sans"/>
              <a:cs typeface="DM Sans"/>
              <a:sym typeface="DM Sans"/>
            </a:endParaRPr>
          </a:p>
        </p:txBody>
      </p:sp>
      <p:grpSp>
        <p:nvGrpSpPr>
          <p:cNvPr id="750" name="Google Shape;750;p179"/>
          <p:cNvGrpSpPr/>
          <p:nvPr/>
        </p:nvGrpSpPr>
        <p:grpSpPr>
          <a:xfrm>
            <a:off x="473351" y="619523"/>
            <a:ext cx="738900" cy="738900"/>
            <a:chOff x="473351" y="619523"/>
            <a:chExt cx="738900" cy="738900"/>
          </a:xfrm>
        </p:grpSpPr>
        <p:sp>
          <p:nvSpPr>
            <p:cNvPr id="751" name="Google Shape;751;p17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17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grpSp>
        <p:nvGrpSpPr>
          <p:cNvPr id="757" name="Google Shape;757;p180"/>
          <p:cNvGrpSpPr/>
          <p:nvPr/>
        </p:nvGrpSpPr>
        <p:grpSpPr>
          <a:xfrm>
            <a:off x="457350" y="468286"/>
            <a:ext cx="431074" cy="431074"/>
            <a:chOff x="473351" y="619523"/>
            <a:chExt cx="738900" cy="738900"/>
          </a:xfrm>
        </p:grpSpPr>
        <p:sp>
          <p:nvSpPr>
            <p:cNvPr id="758" name="Google Shape;758;p18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9" name="Google Shape;759;p180"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60" name="Google Shape;760;p180"/>
          <p:cNvSpPr txBox="1"/>
          <p:nvPr/>
        </p:nvSpPr>
        <p:spPr>
          <a:xfrm>
            <a:off x="394800" y="899375"/>
            <a:ext cx="89745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Manager de usuarios</a:t>
            </a:r>
            <a:endParaRPr b="1" sz="3900">
              <a:solidFill>
                <a:schemeClr val="dk1"/>
              </a:solidFill>
              <a:latin typeface="DM Sans"/>
              <a:ea typeface="DM Sans"/>
              <a:cs typeface="DM Sans"/>
              <a:sym typeface="DM Sans"/>
            </a:endParaRPr>
          </a:p>
        </p:txBody>
      </p:sp>
      <p:sp>
        <p:nvSpPr>
          <p:cNvPr id="761" name="Google Shape;761;p18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762" name="Google Shape;762;p180"/>
          <p:cNvSpPr txBox="1"/>
          <p:nvPr/>
        </p:nvSpPr>
        <p:spPr>
          <a:xfrm>
            <a:off x="394800" y="1723550"/>
            <a:ext cx="8177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 una clase que permita gestionar usuarios usando fs.promises, éste deberá contar sólo con dos métodos: Crear un usuario y consultar los usuarios guardados.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Manager debe vivir en una clase en un archivo externo llamado UsersManager.js (Como el realizado en la clase pasada).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método “Crear usuario” debe recibir un objeto con los campos:</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Nombre</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Apellido</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Edad</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Curso</a:t>
            </a:r>
            <a:endParaRPr sz="1350">
              <a:latin typeface="DM Sans"/>
              <a:ea typeface="DM Sans"/>
              <a:cs typeface="DM Sans"/>
              <a:sym typeface="DM Sans"/>
            </a:endParaRPr>
          </a:p>
          <a:p>
            <a:pPr indent="0" lvl="0" marL="457200" rtl="0" algn="l">
              <a:spcBef>
                <a:spcPts val="0"/>
              </a:spcBef>
              <a:spcAft>
                <a:spcPts val="0"/>
              </a:spcAft>
              <a:buNone/>
            </a:pPr>
            <a:r>
              <a:rPr lang="es" sz="1350">
                <a:solidFill>
                  <a:schemeClr val="dk1"/>
                </a:solidFill>
                <a:latin typeface="DM Sans"/>
                <a:ea typeface="DM Sans"/>
                <a:cs typeface="DM Sans"/>
                <a:sym typeface="DM Sans"/>
              </a:rPr>
              <a:t>El método debe guardar un usuario en un archivo “Usuarios.json”, </a:t>
            </a:r>
            <a:r>
              <a:rPr b="1" lang="es" sz="1350">
                <a:solidFill>
                  <a:schemeClr val="dk1"/>
                </a:solidFill>
                <a:latin typeface="DM Sans"/>
                <a:ea typeface="DM Sans"/>
                <a:cs typeface="DM Sans"/>
                <a:sym typeface="DM Sans"/>
              </a:rPr>
              <a:t>deben guardarlos dentro de un arreglo, ya que se trabajarán con múltiples usuarios</a:t>
            </a:r>
            <a:endParaRPr b="1"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método “ConsultarUsuarios” debe poder leer un archivo Usuarios.json y devolver el arreglo correspondiente a esos usuarios</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81"/>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p182"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5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497" name="Google Shape;497;p15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498" name="Google Shape;498;p151"/>
          <p:cNvSpPr txBox="1"/>
          <p:nvPr/>
        </p:nvSpPr>
        <p:spPr>
          <a:xfrm>
            <a:off x="2605836" y="14475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Utilizar la programación sincrónica y asincrónica y aplicarla en el uso de archivos</a:t>
            </a:r>
            <a:endParaRPr sz="1350">
              <a:solidFill>
                <a:schemeClr val="lt1"/>
              </a:solidFill>
              <a:latin typeface="DM Sans"/>
              <a:ea typeface="DM Sans"/>
              <a:cs typeface="DM Sans"/>
              <a:sym typeface="DM Sans"/>
            </a:endParaRPr>
          </a:p>
        </p:txBody>
      </p:sp>
      <p:pic>
        <p:nvPicPr>
          <p:cNvPr id="499" name="Google Shape;499;p151"/>
          <p:cNvPicPr preferRelativeResize="0"/>
          <p:nvPr/>
        </p:nvPicPr>
        <p:blipFill>
          <a:blip r:embed="rId3">
            <a:alphaModFix/>
          </a:blip>
          <a:stretch>
            <a:fillRect/>
          </a:stretch>
        </p:blipFill>
        <p:spPr>
          <a:xfrm>
            <a:off x="2172138" y="2178713"/>
            <a:ext cx="196975" cy="196975"/>
          </a:xfrm>
          <a:prstGeom prst="rect">
            <a:avLst/>
          </a:prstGeom>
          <a:noFill/>
          <a:ln>
            <a:noFill/>
          </a:ln>
        </p:spPr>
      </p:pic>
      <p:cxnSp>
        <p:nvCxnSpPr>
          <p:cNvPr id="500" name="Google Shape;500;p151"/>
          <p:cNvCxnSpPr>
            <a:stCxn id="497" idx="2"/>
            <a:endCxn id="499"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501" name="Google Shape;501;p151"/>
          <p:cNvSpPr txBox="1"/>
          <p:nvPr/>
        </p:nvSpPr>
        <p:spPr>
          <a:xfrm>
            <a:off x="2605836" y="20325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el módulo nativo de Nodejs para interactuar con los archivos. </a:t>
            </a:r>
            <a:endParaRPr sz="1350">
              <a:solidFill>
                <a:schemeClr val="lt1"/>
              </a:solidFill>
              <a:latin typeface="DM Sans"/>
              <a:ea typeface="DM Sans"/>
              <a:cs typeface="DM Sans"/>
              <a:sym typeface="DM Sans"/>
            </a:endParaRPr>
          </a:p>
        </p:txBody>
      </p:sp>
      <p:pic>
        <p:nvPicPr>
          <p:cNvPr id="502" name="Google Shape;502;p151"/>
          <p:cNvPicPr preferRelativeResize="0"/>
          <p:nvPr/>
        </p:nvPicPr>
        <p:blipFill>
          <a:blip r:embed="rId3">
            <a:alphaModFix/>
          </a:blip>
          <a:stretch>
            <a:fillRect/>
          </a:stretch>
        </p:blipFill>
        <p:spPr>
          <a:xfrm>
            <a:off x="2172288" y="2156563"/>
            <a:ext cx="196975" cy="196975"/>
          </a:xfrm>
          <a:prstGeom prst="rect">
            <a:avLst/>
          </a:prstGeom>
          <a:noFill/>
          <a:ln>
            <a:noFill/>
          </a:ln>
        </p:spPr>
      </p:pic>
      <p:pic>
        <p:nvPicPr>
          <p:cNvPr id="503" name="Google Shape;503;p151"/>
          <p:cNvPicPr preferRelativeResize="0"/>
          <p:nvPr/>
        </p:nvPicPr>
        <p:blipFill>
          <a:blip r:embed="rId3">
            <a:alphaModFix/>
          </a:blip>
          <a:stretch>
            <a:fillRect/>
          </a:stretch>
        </p:blipFill>
        <p:spPr>
          <a:xfrm>
            <a:off x="2171988" y="2789963"/>
            <a:ext cx="196975" cy="196975"/>
          </a:xfrm>
          <a:prstGeom prst="rect">
            <a:avLst/>
          </a:prstGeom>
          <a:noFill/>
          <a:ln>
            <a:noFill/>
          </a:ln>
        </p:spPr>
      </p:pic>
      <p:cxnSp>
        <p:nvCxnSpPr>
          <p:cNvPr id="504" name="Google Shape;504;p151"/>
          <p:cNvCxnSpPr>
            <a:stCxn id="502" idx="2"/>
            <a:endCxn id="503" idx="0"/>
          </p:cNvCxnSpPr>
          <p:nvPr/>
        </p:nvCxnSpPr>
        <p:spPr>
          <a:xfrm flipH="1" rot="-5400000">
            <a:off x="2052825" y="257148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505" name="Google Shape;505;p151"/>
          <p:cNvSpPr txBox="1"/>
          <p:nvPr/>
        </p:nvSpPr>
        <p:spPr>
          <a:xfrm>
            <a:off x="2605836" y="26922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la utilización de archivos con callbacks y promesas</a:t>
            </a:r>
            <a:endParaRPr sz="1350">
              <a:solidFill>
                <a:schemeClr val="lt1"/>
              </a:solidFill>
              <a:latin typeface="DM Sans"/>
              <a:ea typeface="DM Sans"/>
              <a:cs typeface="DM Sans"/>
              <a:sym typeface="DM Sans"/>
            </a:endParaRPr>
          </a:p>
        </p:txBody>
      </p:sp>
      <p:pic>
        <p:nvPicPr>
          <p:cNvPr id="506" name="Google Shape;506;p151"/>
          <p:cNvPicPr preferRelativeResize="0"/>
          <p:nvPr/>
        </p:nvPicPr>
        <p:blipFill>
          <a:blip r:embed="rId3">
            <a:alphaModFix/>
          </a:blip>
          <a:stretch>
            <a:fillRect/>
          </a:stretch>
        </p:blipFill>
        <p:spPr>
          <a:xfrm>
            <a:off x="2172738" y="3401263"/>
            <a:ext cx="196975" cy="196975"/>
          </a:xfrm>
          <a:prstGeom prst="rect">
            <a:avLst/>
          </a:prstGeom>
          <a:noFill/>
          <a:ln>
            <a:noFill/>
          </a:ln>
        </p:spPr>
      </p:pic>
      <p:cxnSp>
        <p:nvCxnSpPr>
          <p:cNvPr id="507" name="Google Shape;507;p151"/>
          <p:cNvCxnSpPr>
            <a:endCxn id="506" idx="0"/>
          </p:cNvCxnSpPr>
          <p:nvPr/>
        </p:nvCxnSpPr>
        <p:spPr>
          <a:xfrm flipH="1" rot="-5400000">
            <a:off x="2052675" y="31827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508" name="Google Shape;508;p151"/>
          <p:cNvSpPr txBox="1"/>
          <p:nvPr/>
        </p:nvSpPr>
        <p:spPr>
          <a:xfrm>
            <a:off x="2605836" y="32914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las ventajas y desventajas del FileSystem, así también como ejemplos prácticos.</a:t>
            </a:r>
            <a:endParaRPr sz="1350">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152"/>
          <p:cNvGrpSpPr/>
          <p:nvPr/>
        </p:nvGrpSpPr>
        <p:grpSpPr>
          <a:xfrm>
            <a:off x="4202556" y="994173"/>
            <a:ext cx="738900" cy="738900"/>
            <a:chOff x="974706" y="2467173"/>
            <a:chExt cx="738900" cy="738900"/>
          </a:xfrm>
        </p:grpSpPr>
        <p:sp>
          <p:nvSpPr>
            <p:cNvPr id="514" name="Google Shape;514;p15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15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16" name="Google Shape;516;p15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Proyecto de node</a:t>
            </a:r>
            <a:endParaRPr b="1" i="0" sz="4000" u="none" cap="none" strike="noStrike">
              <a:solidFill>
                <a:schemeClr val="dk1"/>
              </a:solidFill>
              <a:highlight>
                <a:srgbClr val="EAFF6A"/>
              </a:highlight>
              <a:latin typeface="DM Sans"/>
              <a:ea typeface="DM Sans"/>
              <a:cs typeface="DM Sans"/>
              <a:sym typeface="DM Sans"/>
            </a:endParaRPr>
          </a:p>
        </p:txBody>
      </p:sp>
      <p:sp>
        <p:nvSpPr>
          <p:cNvPr id="517" name="Google Shape;517;p15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a:t>
            </a:r>
            <a:endParaRPr b="1" i="0" sz="2000" u="none" cap="none" strike="noStrike">
              <a:solidFill>
                <a:srgbClr val="83AEFB"/>
              </a:solidFill>
              <a:latin typeface="DM Sans"/>
              <a:ea typeface="DM Sans"/>
              <a:cs typeface="DM Sans"/>
              <a:sym typeface="DM Sans"/>
            </a:endParaRPr>
          </a:p>
        </p:txBody>
      </p:sp>
      <p:sp>
        <p:nvSpPr>
          <p:cNvPr id="518" name="Google Shape;518;p152"/>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Actividad de repaso para fortalecer conceptos de node y javascript</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grpSp>
        <p:nvGrpSpPr>
          <p:cNvPr id="523" name="Google Shape;523;p153"/>
          <p:cNvGrpSpPr/>
          <p:nvPr/>
        </p:nvGrpSpPr>
        <p:grpSpPr>
          <a:xfrm>
            <a:off x="457347" y="468298"/>
            <a:ext cx="431074" cy="431074"/>
            <a:chOff x="974706" y="2467173"/>
            <a:chExt cx="738900" cy="738900"/>
          </a:xfrm>
        </p:grpSpPr>
        <p:sp>
          <p:nvSpPr>
            <p:cNvPr id="524" name="Google Shape;524;p15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15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26" name="Google Shape;526;p153"/>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Proyecto de node</a:t>
            </a:r>
            <a:endParaRPr b="1" i="0" sz="4000" u="none" cap="none" strike="noStrike">
              <a:solidFill>
                <a:schemeClr val="dk1"/>
              </a:solidFill>
              <a:latin typeface="DM Sans"/>
              <a:ea typeface="DM Sans"/>
              <a:cs typeface="DM Sans"/>
              <a:sym typeface="DM Sans"/>
            </a:endParaRPr>
          </a:p>
        </p:txBody>
      </p:sp>
      <p:pic>
        <p:nvPicPr>
          <p:cNvPr id="527" name="Google Shape;527;p15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28" name="Google Shape;528;p153"/>
          <p:cNvSpPr txBox="1"/>
          <p:nvPr/>
        </p:nvSpPr>
        <p:spPr>
          <a:xfrm>
            <a:off x="549525" y="2480625"/>
            <a:ext cx="75669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Crear un proyecto de node que genere 10000 números aleatorios en un rango de 1 a 20. Indicar por consola la finalización de esta operación con un mensaje.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Mediante el uso de Promesas, crear un objeto </a:t>
            </a:r>
            <a:r>
              <a:rPr lang="es" sz="1350">
                <a:solidFill>
                  <a:schemeClr val="dk1"/>
                </a:solidFill>
                <a:highlight>
                  <a:schemeClr val="lt1"/>
                </a:highlight>
                <a:latin typeface="DM Sans"/>
                <a:ea typeface="DM Sans"/>
                <a:cs typeface="DM Sans"/>
                <a:sym typeface="DM Sans"/>
              </a:rPr>
              <a:t>cuyas claves sean los números salidos y el valor asociado a cada clave será la cantidad de veces que salió dicho número. Representar por consola los resultados.</a:t>
            </a:r>
            <a:br>
              <a:rPr lang="es" sz="1350">
                <a:solidFill>
                  <a:schemeClr val="dk1"/>
                </a:solidFill>
                <a:highlight>
                  <a:schemeClr val="lt1"/>
                </a:highlight>
                <a:latin typeface="DM Sans"/>
                <a:ea typeface="DM Sans"/>
                <a:cs typeface="DM Sans"/>
                <a:sym typeface="DM Sans"/>
              </a:rPr>
            </a:br>
            <a:br>
              <a:rPr lang="es" sz="1350">
                <a:solidFill>
                  <a:schemeClr val="dk1"/>
                </a:solidFill>
                <a:highlight>
                  <a:schemeClr val="lt1"/>
                </a:highlight>
                <a:latin typeface="DM Sans"/>
                <a:ea typeface="DM Sans"/>
                <a:cs typeface="DM Sans"/>
                <a:sym typeface="DM Sans"/>
              </a:rPr>
            </a:br>
            <a:r>
              <a:rPr b="1" lang="es" sz="1350">
                <a:solidFill>
                  <a:schemeClr val="dk1"/>
                </a:solidFill>
                <a:highlight>
                  <a:schemeClr val="lt1"/>
                </a:highlight>
                <a:latin typeface="DM Sans"/>
                <a:ea typeface="DM Sans"/>
                <a:cs typeface="DM Sans"/>
                <a:sym typeface="DM Sans"/>
              </a:rPr>
              <a:t>Nota:</a:t>
            </a:r>
            <a:r>
              <a:rPr lang="es" sz="1350">
                <a:solidFill>
                  <a:schemeClr val="dk1"/>
                </a:solidFill>
                <a:highlight>
                  <a:schemeClr val="lt1"/>
                </a:highlight>
                <a:latin typeface="DM Sans"/>
                <a:ea typeface="DM Sans"/>
                <a:cs typeface="DM Sans"/>
                <a:sym typeface="DM Sans"/>
              </a:rPr>
              <a:t> Considerar que esta operación debe realizarse de forma asíncrona.</a:t>
            </a:r>
            <a:endParaRPr sz="1350">
              <a:solidFill>
                <a:schemeClr val="dk1"/>
              </a:solidFill>
              <a:highlight>
                <a:schemeClr val="lt1"/>
              </a:highlight>
              <a:latin typeface="DM Sans"/>
              <a:ea typeface="DM Sans"/>
              <a:cs typeface="DM Sans"/>
              <a:sym typeface="DM Sans"/>
            </a:endParaRPr>
          </a:p>
        </p:txBody>
      </p:sp>
      <p:sp>
        <p:nvSpPr>
          <p:cNvPr id="529" name="Google Shape;529;p15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15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535" name="Google Shape;535;p154"/>
          <p:cNvSpPr txBox="1"/>
          <p:nvPr/>
        </p:nvSpPr>
        <p:spPr>
          <a:xfrm>
            <a:off x="473350" y="1509200"/>
            <a:ext cx="8423100" cy="317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ahondaremos sobre el uso de los módulos nativos de Node js </a:t>
            </a:r>
            <a:r>
              <a:rPr lang="es" sz="2200">
                <a:solidFill>
                  <a:srgbClr val="B7B7B7"/>
                </a:solidFill>
                <a:latin typeface="DM Sans"/>
                <a:ea typeface="DM Sans"/>
                <a:cs typeface="DM Sans"/>
                <a:sym typeface="DM Sans"/>
              </a:rPr>
              <a:t>con un ejercicio práctico</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800">
                <a:solidFill>
                  <a:srgbClr val="B7B7B7"/>
                </a:solidFill>
                <a:latin typeface="DM Sans"/>
                <a:ea typeface="DM Sans"/>
                <a:cs typeface="DM Sans"/>
                <a:sym typeface="DM Sans"/>
              </a:rPr>
              <a:t>Tiempo estimado: </a:t>
            </a:r>
            <a:r>
              <a:rPr b="1" lang="es" sz="1800">
                <a:solidFill>
                  <a:srgbClr val="83AEFB"/>
                </a:solidFill>
                <a:latin typeface="DM Sans"/>
                <a:ea typeface="DM Sans"/>
                <a:cs typeface="DM Sans"/>
                <a:sym typeface="DM Sans"/>
              </a:rPr>
              <a:t>20</a:t>
            </a:r>
            <a:r>
              <a:rPr b="1" lang="es" sz="1800">
                <a:solidFill>
                  <a:srgbClr val="83AEFB"/>
                </a:solidFill>
                <a:latin typeface="DM Sans"/>
                <a:ea typeface="DM Sans"/>
                <a:cs typeface="DM Sans"/>
                <a:sym typeface="DM Sans"/>
              </a:rPr>
              <a:t> minutos - 25 minutos</a:t>
            </a:r>
            <a:endParaRPr b="1" sz="1800">
              <a:solidFill>
                <a:srgbClr val="83AEFB"/>
              </a:solidFill>
              <a:latin typeface="DM Sans"/>
              <a:ea typeface="DM Sans"/>
              <a:cs typeface="DM Sans"/>
              <a:sym typeface="DM Sans"/>
            </a:endParaRPr>
          </a:p>
        </p:txBody>
      </p:sp>
      <p:grpSp>
        <p:nvGrpSpPr>
          <p:cNvPr id="536" name="Google Shape;536;p154"/>
          <p:cNvGrpSpPr/>
          <p:nvPr/>
        </p:nvGrpSpPr>
        <p:grpSpPr>
          <a:xfrm>
            <a:off x="473351" y="619523"/>
            <a:ext cx="738900" cy="738900"/>
            <a:chOff x="473351" y="619523"/>
            <a:chExt cx="738900" cy="738900"/>
          </a:xfrm>
        </p:grpSpPr>
        <p:sp>
          <p:nvSpPr>
            <p:cNvPr id="537" name="Google Shape;537;p15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15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grpSp>
        <p:nvGrpSpPr>
          <p:cNvPr id="543" name="Google Shape;543;p155"/>
          <p:cNvGrpSpPr/>
          <p:nvPr/>
        </p:nvGrpSpPr>
        <p:grpSpPr>
          <a:xfrm>
            <a:off x="457350" y="468286"/>
            <a:ext cx="431074" cy="431074"/>
            <a:chOff x="473351" y="619523"/>
            <a:chExt cx="738900" cy="738900"/>
          </a:xfrm>
        </p:grpSpPr>
        <p:sp>
          <p:nvSpPr>
            <p:cNvPr id="544" name="Google Shape;544;p1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 name="Google Shape;545;p15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46" name="Google Shape;546;p155"/>
          <p:cNvSpPr txBox="1"/>
          <p:nvPr/>
        </p:nvSpPr>
        <p:spPr>
          <a:xfrm>
            <a:off x="394800" y="1026350"/>
            <a:ext cx="7973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dk1"/>
                </a:solidFill>
                <a:latin typeface="DM Sans"/>
                <a:ea typeface="DM Sans"/>
                <a:cs typeface="DM Sans"/>
                <a:sym typeface="DM Sans"/>
              </a:rPr>
              <a:t>Práctica de módulo nativo: crypto</a:t>
            </a:r>
            <a:endParaRPr b="1" sz="3700">
              <a:solidFill>
                <a:schemeClr val="dk1"/>
              </a:solidFill>
              <a:latin typeface="DM Sans"/>
              <a:ea typeface="DM Sans"/>
              <a:cs typeface="DM Sans"/>
              <a:sym typeface="DM Sans"/>
            </a:endParaRPr>
          </a:p>
        </p:txBody>
      </p:sp>
      <p:sp>
        <p:nvSpPr>
          <p:cNvPr id="547" name="Google Shape;547;p15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548" name="Google Shape;548;p155"/>
          <p:cNvSpPr txBox="1"/>
          <p:nvPr/>
        </p:nvSpPr>
        <p:spPr>
          <a:xfrm>
            <a:off x="394800" y="2309500"/>
            <a:ext cx="7903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 una clase “UsersManager” que permitirá guardar usuarios en un atributo estático. El usuario se recibirá con una contraseña en string plano, y se deberá guardar la contraseña hasheada con crypto. Utilizar el módulo nativo crypto.</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El manager debe contar con los siguientes métodos: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método “Crea</a:t>
            </a:r>
            <a:r>
              <a:rPr lang="es" sz="1350">
                <a:latin typeface="DM Sans"/>
                <a:ea typeface="DM Sans"/>
                <a:cs typeface="DM Sans"/>
                <a:sym typeface="DM Sans"/>
              </a:rPr>
              <a:t>r usuario</a:t>
            </a:r>
            <a:r>
              <a:rPr lang="es" sz="1350">
                <a:latin typeface="DM Sans"/>
                <a:ea typeface="DM Sans"/>
                <a:cs typeface="DM Sans"/>
                <a:sym typeface="DM Sans"/>
              </a:rPr>
              <a:t>” debe recibir un objeto con los campos:</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Nombre</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Apellido</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Nombre de usuario</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Contraseña</a:t>
            </a:r>
            <a:endParaRPr sz="1350">
              <a:latin typeface="DM Sans"/>
              <a:ea typeface="DM Sans"/>
              <a:cs typeface="DM Sans"/>
              <a:sym typeface="DM Sans"/>
            </a:endParaRPr>
          </a:p>
          <a:p>
            <a:pPr indent="0" lvl="0" marL="457200" rtl="0" algn="l">
              <a:spcBef>
                <a:spcPts val="0"/>
              </a:spcBef>
              <a:spcAft>
                <a:spcPts val="0"/>
              </a:spcAft>
              <a:buNone/>
            </a:pPr>
            <a:r>
              <a:rPr lang="es" sz="1350">
                <a:solidFill>
                  <a:schemeClr val="dk1"/>
                </a:solidFill>
                <a:latin typeface="DM Sans"/>
                <a:ea typeface="DM Sans"/>
                <a:cs typeface="DM Sans"/>
                <a:sym typeface="DM Sans"/>
              </a:rPr>
              <a:t>El método debe guardar un usuario en un atributo estático llamado “Usuarios”, </a:t>
            </a:r>
            <a:r>
              <a:rPr b="1" lang="es" sz="1350">
                <a:solidFill>
                  <a:schemeClr val="dk1"/>
                </a:solidFill>
                <a:latin typeface="DM Sans"/>
                <a:ea typeface="DM Sans"/>
                <a:cs typeface="DM Sans"/>
                <a:sym typeface="DM Sans"/>
              </a:rPr>
              <a:t>recordando que la contraseña debe estar hasheada por seguridad</a:t>
            </a:r>
            <a:endParaRPr sz="135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pSp>
        <p:nvGrpSpPr>
          <p:cNvPr id="553" name="Google Shape;553;p156"/>
          <p:cNvGrpSpPr/>
          <p:nvPr/>
        </p:nvGrpSpPr>
        <p:grpSpPr>
          <a:xfrm>
            <a:off x="457350" y="468286"/>
            <a:ext cx="431074" cy="431074"/>
            <a:chOff x="473351" y="619523"/>
            <a:chExt cx="738900" cy="738900"/>
          </a:xfrm>
        </p:grpSpPr>
        <p:sp>
          <p:nvSpPr>
            <p:cNvPr id="554" name="Google Shape;554;p1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15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56" name="Google Shape;556;p156"/>
          <p:cNvSpPr txBox="1"/>
          <p:nvPr/>
        </p:nvSpPr>
        <p:spPr>
          <a:xfrm>
            <a:off x="394800" y="1026350"/>
            <a:ext cx="74775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dk1"/>
                </a:solidFill>
                <a:latin typeface="DM Sans"/>
                <a:ea typeface="DM Sans"/>
                <a:cs typeface="DM Sans"/>
                <a:sym typeface="DM Sans"/>
              </a:rPr>
              <a:t>Práctica de módulo nativo: </a:t>
            </a:r>
            <a:endParaRPr b="1" sz="37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700">
                <a:solidFill>
                  <a:schemeClr val="dk1"/>
                </a:solidFill>
                <a:latin typeface="DM Sans"/>
                <a:ea typeface="DM Sans"/>
                <a:cs typeface="DM Sans"/>
                <a:sym typeface="DM Sans"/>
              </a:rPr>
              <a:t>crypto</a:t>
            </a:r>
            <a:endParaRPr b="1" sz="3700">
              <a:solidFill>
                <a:schemeClr val="dk1"/>
              </a:solidFill>
              <a:latin typeface="DM Sans"/>
              <a:ea typeface="DM Sans"/>
              <a:cs typeface="DM Sans"/>
              <a:sym typeface="DM Sans"/>
            </a:endParaRPr>
          </a:p>
        </p:txBody>
      </p:sp>
      <p:sp>
        <p:nvSpPr>
          <p:cNvPr id="557" name="Google Shape;557;p15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558" name="Google Shape;558;p156"/>
          <p:cNvSpPr txBox="1"/>
          <p:nvPr/>
        </p:nvSpPr>
        <p:spPr>
          <a:xfrm>
            <a:off x="394800" y="2461900"/>
            <a:ext cx="8559300" cy="1223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método “Mostrar Usuarios” imprimirá en consola todos los usuarios almacenados.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método “Validar Usuario” recibirá el nombre de usuario que quiero validar, seguido de la contraseña,  debe poder leer el json previamente generado con el arreglo de usuarios y hacer la comparación de contraseñas, Si coinciden el usuario y la contraseña, devolver un mensaje “Logueado”, caso contrario indicar error si el usuario no existe, o si la contraseña no coincide.</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